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Roboto"/>
      <p:regular r:id="rId42"/>
      <p:bold r:id="rId43"/>
      <p:italic r:id="rId44"/>
      <p:boldItalic r:id="rId45"/>
    </p:embeddedFont>
    <p:embeddedFont>
      <p:font typeface="Anaheim"/>
      <p:regular r:id="rId46"/>
    </p:embeddedFont>
    <p:embeddedFont>
      <p:font typeface="Bebas Neue"/>
      <p:regular r:id="rId47"/>
    </p:embeddedFont>
    <p:embeddedFont>
      <p:font typeface="Jura"/>
      <p:regular r:id="rId48"/>
      <p:bold r:id="rId49"/>
    </p:embeddedFont>
    <p:embeddedFont>
      <p:font typeface="Albert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Anaheim-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Jura-regular.fntdata"/><Relationship Id="rId47" Type="http://schemas.openxmlformats.org/officeDocument/2006/relationships/font" Target="fonts/BebasNeue-regular.fntdata"/><Relationship Id="rId49" Type="http://schemas.openxmlformats.org/officeDocument/2006/relationships/font" Target="fonts/Jur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lbertSans-bold.fntdata"/><Relationship Id="rId50" Type="http://schemas.openxmlformats.org/officeDocument/2006/relationships/font" Target="fonts/AlbertSans-regular.fntdata"/><Relationship Id="rId53" Type="http://schemas.openxmlformats.org/officeDocument/2006/relationships/font" Target="fonts/AlbertSans-boldItalic.fntdata"/><Relationship Id="rId52" Type="http://schemas.openxmlformats.org/officeDocument/2006/relationships/font" Target="fonts/Albert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7360eb1d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57360eb1d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f2095e10e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f2095e10e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2095e10ed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2095e10ed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f207e27dc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f207e27dc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f207e27dc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f207e27dc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f207e27dc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f207e27dc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f207e27dc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f207e27dc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f207e27dc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f207e27dc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Amrita’s part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f2095e10ed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f2095e10ed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graph shows how Amazon's stock prices changed over time. The dates are on the bottom (x-axis), and the prices are in USD on the side (y-axis). The blue line represents the actual prices, going up and down each day. The red line is the 30-day average, smoothing out the trends to show the overall direction. Spikes in the blue line might mean big changes in the stock price. The red line helps us see the bigger picture, making it easier to spot long-term trends. When the blue line crosses above the red one, it could mean a positive trend (bullish). If it crosses below, it might suggest a negative trend (bearish). This helps us understand how the stock is doing over time.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f2138e209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f2138e209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provided plot displays the trading volume of Amazon stock over time. Each bar represents the volume of shares traded on a specific date. The sudden increases in trading volume as you can see from 2020 – 2024 is associated with the stock split. Since the stocks are 20 times cheaper, there’s more volume being moved.  </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f2138e209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f2138e209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provided plot displays the daily percentage change in Amazon stock closing prices. The line graph represents the percentage change on the y-axis and dates on the x-axis. Positive values on the y-axis represent days with an increase in closing prices, while negative values indicate days with a decrease. Changes in direction can be indicative of shifts in market sentiment or external factors affecting stock prices.</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7360eb1da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7360eb1da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f2138e209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f2138e209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The provided plot displays a heatmap representing the correlation matrix of selected features (open, high, low, close, and volume). The x and y-axes represent the features, and the color intensity indicates the strength and direction of the correlation. Positive values (closer to 1) indicate a positive correlation, suggesting that when one feature increases, the other tends to increase as well. Negative values (closer to -1) indicate a negative correlation, suggesting an inverse relationship between features. Values close to 0 suggest a weak or no linear correlation.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f2138e209a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f2138e209a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provided plot is a histogram representing the distribution of high stock prices. The x-axis represents the high stock prices, and the y-axis represents the frequency of occurrences. Additionally, a kernel density estimate (KDE) curve is overlaid on the histogram for a smooth representation of the distribution. In conclusion, Amazon spent a long time at a low price and had properly started growing relatively recently. </a:t>
            </a:r>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f2138e209a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f2138e209a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provided plot is a line plot displaying the time series of Amazon's closing values. Each point on the line corresponds to a specific date, providing a continuous representation of the stock's closing price movements. Upward trends may indicate periods of growth, while downward trends may suggest declines.</a:t>
            </a:r>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f2138e209a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f2138e209a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graph shows how the percentage of low prices compared to high prices (Low_Percentage_of_High) relates to the percentage of close prices compared to open prices (Close_Percentage_of_Open). If the points group together or make a straight line, it means they are connected. For example, if one is 100%, the other is also probably close to 100%. This tells us that the percentage of close prices in open prices and the percentage of low prices in high prices are linked. If the percentage of low prices in high prices isn't close to 100%, the percentage of close prices in open prices can vary more. This helps us understand how these percentages are connected and how much they can change.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f2138e209a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f2138e209a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provided plots include two line graphs. The first graph represents the percentage of low prices relative to high prices over time, and the second graph represents the percentage of close prices relative to open prices. Both graphs use time (dates) on the x-axis and percentage values on the y-axis. </a:t>
            </a:r>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f2138e209a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f2138e209a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analysis, our goal is to find out how much the closing prices of Amazon stock differ, on average, from the opening prices. We calculate the average percentage difference by finding the mean of these differences across all dates. To visualize this, we use a histogram that shows the distribution of percentage differences. On the histogram, the x-axis represents the percentage difference, and the y-axis shows how often each difference occurs. Looking at the average percentage difference helps us understand the typical gap between closing and opening prices, giving us an overall measure of how prices change on average.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f2138e209a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f2138e209a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this analysis, we want to find out how much the closing prices of Amazon stock vary from the opening prices, so we're calculating something called the "standard deviation." This helps us see how spread out these differences are across all dates. The standard deviation tells us how much each day's difference is different from the average difference. To show this visually, we use a boxplot. The box in the middle represents where most of the differences lie, and the whiskers show the range of differences within a certain limit. Any points beyond the whiskers are considered unusual. A higher standard deviation means the differences vary a lot, while a lower one means they're more consistent. This helps us understand how much the prices change from day to day.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f207e27dc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f207e27dc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f2138e20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f2138e20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f2138e209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f2138e209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f2138e209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f2138e209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f2095e10e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f2095e10e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the overview, we used a dataset about Amazon stock prices from 1999 to the present day. This allowed us to create a data pipeline by using extraction, transformation, loading and analysis. By doing so, in the end we were able to upload this data to a SQL database as well as showcasing meaningful statistical insights.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f207e27d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f207e27d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f2095e10e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f2095e10e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retrieve this data for extraction, we can utilize the stock market API from alphavantage. We can then create a function which could make an API call with a specified output size, and which would return a JSON representation of the data. Having this, we can now make a call to the API.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f2095e10ed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f2095e10ed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JSON was quite nested, so we have to specifically reference the raw data, stored in time_series_data. Now, we can finally make the conversion to a dataframe. The .T property was applied to transpose because the initial data was oriented incorrectly, however this fixed 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f207e27dc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f207e27dc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f2095e10ed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f2095e10ed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35000"/>
          </a:blip>
          <a:stretch>
            <a:fillRect/>
          </a:stretch>
        </p:blipFill>
        <p:spPr>
          <a:xfrm>
            <a:off x="1" y="-6858"/>
            <a:ext cx="9143998" cy="5157217"/>
          </a:xfrm>
          <a:prstGeom prst="rect">
            <a:avLst/>
          </a:prstGeom>
          <a:noFill/>
          <a:ln>
            <a:noFill/>
          </a:ln>
        </p:spPr>
      </p:pic>
      <p:sp>
        <p:nvSpPr>
          <p:cNvPr id="10" name="Google Shape;10;p2"/>
          <p:cNvSpPr txBox="1"/>
          <p:nvPr>
            <p:ph type="ctrTitle"/>
          </p:nvPr>
        </p:nvSpPr>
        <p:spPr>
          <a:xfrm>
            <a:off x="1027200" y="1007375"/>
            <a:ext cx="7089600" cy="1610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307650" y="2810525"/>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pic>
        <p:nvPicPr>
          <p:cNvPr id="74" name="Google Shape;74;p11"/>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75" name="Google Shape;75;p11"/>
          <p:cNvSpPr txBox="1"/>
          <p:nvPr>
            <p:ph hasCustomPrompt="1" type="title"/>
          </p:nvPr>
        </p:nvSpPr>
        <p:spPr>
          <a:xfrm>
            <a:off x="1854775" y="2908698"/>
            <a:ext cx="6576000" cy="11385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p:nvPr>
            <p:ph idx="1" type="subTitle"/>
          </p:nvPr>
        </p:nvSpPr>
        <p:spPr>
          <a:xfrm>
            <a:off x="1854775" y="4106900"/>
            <a:ext cx="6576000" cy="49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8" name="Shape 78"/>
        <p:cNvGrpSpPr/>
        <p:nvPr/>
      </p:nvGrpSpPr>
      <p:grpSpPr>
        <a:xfrm>
          <a:off x="0" y="0"/>
          <a:ext cx="0" cy="0"/>
          <a:chOff x="0" y="0"/>
          <a:chExt cx="0" cy="0"/>
        </a:xfrm>
      </p:grpSpPr>
      <p:pic>
        <p:nvPicPr>
          <p:cNvPr id="79" name="Google Shape;79;p13"/>
          <p:cNvPicPr preferRelativeResize="0"/>
          <p:nvPr/>
        </p:nvPicPr>
        <p:blipFill>
          <a:blip r:embed="rId2">
            <a:alphaModFix amt="35000"/>
          </a:blip>
          <a:stretch>
            <a:fillRect/>
          </a:stretch>
        </p:blipFill>
        <p:spPr>
          <a:xfrm>
            <a:off x="1" y="-6858"/>
            <a:ext cx="9143998" cy="5157216"/>
          </a:xfrm>
          <a:prstGeom prst="rect">
            <a:avLst/>
          </a:prstGeom>
          <a:noFill/>
          <a:ln>
            <a:noFill/>
          </a:ln>
        </p:spPr>
      </p:pic>
      <p:sp>
        <p:nvSpPr>
          <p:cNvPr id="80" name="Google Shape;8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3"/>
          <p:cNvSpPr txBox="1"/>
          <p:nvPr>
            <p:ph hasCustomPrompt="1" idx="2" type="title"/>
          </p:nvPr>
        </p:nvSpPr>
        <p:spPr>
          <a:xfrm>
            <a:off x="720000" y="1342625"/>
            <a:ext cx="1199700" cy="39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1" type="subTitle"/>
          </p:nvPr>
        </p:nvSpPr>
        <p:spPr>
          <a:xfrm>
            <a:off x="2056100" y="1342625"/>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3"/>
          <p:cNvSpPr txBox="1"/>
          <p:nvPr>
            <p:ph hasCustomPrompt="1" idx="3" type="title"/>
          </p:nvPr>
        </p:nvSpPr>
        <p:spPr>
          <a:xfrm>
            <a:off x="720000" y="4211300"/>
            <a:ext cx="1199700" cy="39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4" type="subTitle"/>
          </p:nvPr>
        </p:nvSpPr>
        <p:spPr>
          <a:xfrm>
            <a:off x="2056100" y="4211300"/>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3"/>
          <p:cNvSpPr txBox="1"/>
          <p:nvPr>
            <p:ph hasCustomPrompt="1" idx="5" type="title"/>
          </p:nvPr>
        </p:nvSpPr>
        <p:spPr>
          <a:xfrm>
            <a:off x="720000" y="3637565"/>
            <a:ext cx="1199700" cy="39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6" type="subTitle"/>
          </p:nvPr>
        </p:nvSpPr>
        <p:spPr>
          <a:xfrm>
            <a:off x="2056100" y="3637565"/>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 name="Google Shape;87;p13"/>
          <p:cNvSpPr txBox="1"/>
          <p:nvPr>
            <p:ph hasCustomPrompt="1" idx="7" type="title"/>
          </p:nvPr>
        </p:nvSpPr>
        <p:spPr>
          <a:xfrm>
            <a:off x="720000" y="3063830"/>
            <a:ext cx="1199700" cy="39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idx="8" type="subTitle"/>
          </p:nvPr>
        </p:nvSpPr>
        <p:spPr>
          <a:xfrm>
            <a:off x="2056100" y="3063830"/>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13"/>
          <p:cNvSpPr txBox="1"/>
          <p:nvPr>
            <p:ph hasCustomPrompt="1" idx="9" type="title"/>
          </p:nvPr>
        </p:nvSpPr>
        <p:spPr>
          <a:xfrm>
            <a:off x="720000" y="2490095"/>
            <a:ext cx="1199700" cy="39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idx="13" type="subTitle"/>
          </p:nvPr>
        </p:nvSpPr>
        <p:spPr>
          <a:xfrm>
            <a:off x="2056100" y="2490095"/>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3"/>
          <p:cNvSpPr txBox="1"/>
          <p:nvPr>
            <p:ph hasCustomPrompt="1" idx="14" type="title"/>
          </p:nvPr>
        </p:nvSpPr>
        <p:spPr>
          <a:xfrm>
            <a:off x="720000" y="1916360"/>
            <a:ext cx="1199700" cy="39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5" type="subTitle"/>
          </p:nvPr>
        </p:nvSpPr>
        <p:spPr>
          <a:xfrm>
            <a:off x="2056100" y="1916360"/>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
    <p:spTree>
      <p:nvGrpSpPr>
        <p:cNvPr id="93" name="Shape 93"/>
        <p:cNvGrpSpPr/>
        <p:nvPr/>
      </p:nvGrpSpPr>
      <p:grpSpPr>
        <a:xfrm>
          <a:off x="0" y="0"/>
          <a:ext cx="0" cy="0"/>
          <a:chOff x="0" y="0"/>
          <a:chExt cx="0" cy="0"/>
        </a:xfrm>
      </p:grpSpPr>
      <p:pic>
        <p:nvPicPr>
          <p:cNvPr id="94" name="Google Shape;94;p14"/>
          <p:cNvPicPr preferRelativeResize="0"/>
          <p:nvPr/>
        </p:nvPicPr>
        <p:blipFill>
          <a:blip r:embed="rId2">
            <a:alphaModFix amt="35000"/>
          </a:blip>
          <a:stretch>
            <a:fillRect/>
          </a:stretch>
        </p:blipFill>
        <p:spPr>
          <a:xfrm>
            <a:off x="1" y="-6858"/>
            <a:ext cx="9143998" cy="5157216"/>
          </a:xfrm>
          <a:prstGeom prst="rect">
            <a:avLst/>
          </a:prstGeom>
          <a:noFill/>
          <a:ln>
            <a:noFill/>
          </a:ln>
        </p:spPr>
      </p:pic>
      <p:sp>
        <p:nvSpPr>
          <p:cNvPr id="95" name="Google Shape;9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14"/>
          <p:cNvSpPr/>
          <p:nvPr/>
        </p:nvSpPr>
        <p:spPr>
          <a:xfrm flipH="1" rot="-1118166">
            <a:off x="-1886897" y="-867432"/>
            <a:ext cx="9144179" cy="2377606"/>
          </a:xfrm>
          <a:custGeom>
            <a:rect b="b" l="l" r="r" t="t"/>
            <a:pathLst>
              <a:path extrusionOk="0" h="73270" w="281986">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1_1_1_1">
    <p:spTree>
      <p:nvGrpSpPr>
        <p:cNvPr id="97" name="Shape 97"/>
        <p:cNvGrpSpPr/>
        <p:nvPr/>
      </p:nvGrpSpPr>
      <p:grpSpPr>
        <a:xfrm>
          <a:off x="0" y="0"/>
          <a:ext cx="0" cy="0"/>
          <a:chOff x="0" y="0"/>
          <a:chExt cx="0" cy="0"/>
        </a:xfrm>
      </p:grpSpPr>
      <p:pic>
        <p:nvPicPr>
          <p:cNvPr id="98" name="Google Shape;98;p15"/>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99" name="Google Shape;9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0" name="Google Shape;100;p15"/>
          <p:cNvGrpSpPr/>
          <p:nvPr/>
        </p:nvGrpSpPr>
        <p:grpSpPr>
          <a:xfrm>
            <a:off x="113255" y="76209"/>
            <a:ext cx="8918414" cy="1553064"/>
            <a:chOff x="113255" y="76209"/>
            <a:chExt cx="8918414" cy="1553064"/>
          </a:xfrm>
        </p:grpSpPr>
        <p:grpSp>
          <p:nvGrpSpPr>
            <p:cNvPr id="101" name="Google Shape;101;p15"/>
            <p:cNvGrpSpPr/>
            <p:nvPr/>
          </p:nvGrpSpPr>
          <p:grpSpPr>
            <a:xfrm>
              <a:off x="8551043" y="94498"/>
              <a:ext cx="480627" cy="1273754"/>
              <a:chOff x="-398807" y="2895311"/>
              <a:chExt cx="480627" cy="1273754"/>
            </a:xfrm>
          </p:grpSpPr>
          <p:sp>
            <p:nvSpPr>
              <p:cNvPr id="102" name="Google Shape;102;p15"/>
              <p:cNvSpPr/>
              <p:nvPr/>
            </p:nvSpPr>
            <p:spPr>
              <a:xfrm>
                <a:off x="-392487" y="3110866"/>
                <a:ext cx="170707" cy="250628"/>
              </a:xfrm>
              <a:custGeom>
                <a:rect b="b" l="l" r="r" t="t"/>
                <a:pathLst>
                  <a:path extrusionOk="0" h="4045" w="2755">
                    <a:moveTo>
                      <a:pt x="0" y="1"/>
                    </a:moveTo>
                    <a:lnTo>
                      <a:pt x="0" y="4045"/>
                    </a:lnTo>
                    <a:lnTo>
                      <a:pt x="2755" y="4045"/>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398807" y="3105475"/>
                <a:ext cx="183285" cy="261409"/>
              </a:xfrm>
              <a:custGeom>
                <a:rect b="b" l="l" r="r" t="t"/>
                <a:pathLst>
                  <a:path extrusionOk="0" h="4219" w="2958">
                    <a:moveTo>
                      <a:pt x="2770" y="188"/>
                    </a:moveTo>
                    <a:lnTo>
                      <a:pt x="2770" y="4031"/>
                    </a:lnTo>
                    <a:lnTo>
                      <a:pt x="189" y="4031"/>
                    </a:lnTo>
                    <a:lnTo>
                      <a:pt x="189" y="188"/>
                    </a:lnTo>
                    <a:close/>
                    <a:moveTo>
                      <a:pt x="102" y="1"/>
                    </a:moveTo>
                    <a:cubicBezTo>
                      <a:pt x="44" y="1"/>
                      <a:pt x="0" y="43"/>
                      <a:pt x="0" y="88"/>
                    </a:cubicBezTo>
                    <a:lnTo>
                      <a:pt x="0" y="4132"/>
                    </a:lnTo>
                    <a:cubicBezTo>
                      <a:pt x="0" y="4190"/>
                      <a:pt x="44" y="4219"/>
                      <a:pt x="102" y="4219"/>
                    </a:cubicBezTo>
                    <a:lnTo>
                      <a:pt x="2857" y="4219"/>
                    </a:lnTo>
                    <a:cubicBezTo>
                      <a:pt x="2915" y="4219"/>
                      <a:pt x="2958" y="4190"/>
                      <a:pt x="2958" y="4132"/>
                    </a:cubicBezTo>
                    <a:lnTo>
                      <a:pt x="2958" y="88"/>
                    </a:lnTo>
                    <a:cubicBezTo>
                      <a:pt x="2958" y="43"/>
                      <a:pt x="2915" y="1"/>
                      <a:pt x="28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313427" y="2895311"/>
                <a:ext cx="11711" cy="221879"/>
              </a:xfrm>
              <a:custGeom>
                <a:rect b="b" l="l" r="r" t="t"/>
                <a:pathLst>
                  <a:path extrusionOk="0" h="3581" w="189">
                    <a:moveTo>
                      <a:pt x="101" y="0"/>
                    </a:moveTo>
                    <a:cubicBezTo>
                      <a:pt x="43" y="0"/>
                      <a:pt x="0" y="43"/>
                      <a:pt x="0" y="101"/>
                    </a:cubicBezTo>
                    <a:lnTo>
                      <a:pt x="0" y="3480"/>
                    </a:lnTo>
                    <a:cubicBezTo>
                      <a:pt x="0" y="3538"/>
                      <a:pt x="43" y="3580"/>
                      <a:pt x="101" y="3580"/>
                    </a:cubicBezTo>
                    <a:cubicBezTo>
                      <a:pt x="159" y="3580"/>
                      <a:pt x="188" y="3538"/>
                      <a:pt x="188" y="3480"/>
                    </a:cubicBezTo>
                    <a:lnTo>
                      <a:pt x="188" y="101"/>
                    </a:lnTo>
                    <a:cubicBezTo>
                      <a:pt x="188" y="43"/>
                      <a:pt x="159" y="0"/>
                      <a:pt x="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313427" y="3355169"/>
                <a:ext cx="11711" cy="221879"/>
              </a:xfrm>
              <a:custGeom>
                <a:rect b="b" l="l" r="r" t="t"/>
                <a:pathLst>
                  <a:path extrusionOk="0" h="3581" w="189">
                    <a:moveTo>
                      <a:pt x="101" y="1"/>
                    </a:moveTo>
                    <a:cubicBezTo>
                      <a:pt x="43" y="1"/>
                      <a:pt x="0" y="44"/>
                      <a:pt x="0" y="102"/>
                    </a:cubicBezTo>
                    <a:lnTo>
                      <a:pt x="0" y="3494"/>
                    </a:lnTo>
                    <a:cubicBezTo>
                      <a:pt x="0" y="3538"/>
                      <a:pt x="43" y="3581"/>
                      <a:pt x="101" y="3581"/>
                    </a:cubicBezTo>
                    <a:cubicBezTo>
                      <a:pt x="159" y="3581"/>
                      <a:pt x="188" y="3538"/>
                      <a:pt x="188" y="3494"/>
                    </a:cubicBezTo>
                    <a:lnTo>
                      <a:pt x="188" y="102"/>
                    </a:lnTo>
                    <a:cubicBezTo>
                      <a:pt x="188" y="44"/>
                      <a:pt x="159" y="1"/>
                      <a:pt x="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95208" y="3378528"/>
                <a:ext cx="170707" cy="574927"/>
              </a:xfrm>
              <a:custGeom>
                <a:rect b="b" l="l" r="r" t="t"/>
                <a:pathLst>
                  <a:path extrusionOk="0" h="9279" w="2755">
                    <a:moveTo>
                      <a:pt x="0" y="1"/>
                    </a:moveTo>
                    <a:lnTo>
                      <a:pt x="0" y="9279"/>
                    </a:lnTo>
                    <a:lnTo>
                      <a:pt x="2755" y="927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100598" y="3372208"/>
                <a:ext cx="182418" cy="586637"/>
              </a:xfrm>
              <a:custGeom>
                <a:rect b="b" l="l" r="r" t="t"/>
                <a:pathLst>
                  <a:path extrusionOk="0" h="9468" w="2944">
                    <a:moveTo>
                      <a:pt x="2755" y="190"/>
                    </a:moveTo>
                    <a:lnTo>
                      <a:pt x="2755" y="9279"/>
                    </a:lnTo>
                    <a:lnTo>
                      <a:pt x="189" y="9279"/>
                    </a:lnTo>
                    <a:lnTo>
                      <a:pt x="189" y="190"/>
                    </a:lnTo>
                    <a:close/>
                    <a:moveTo>
                      <a:pt x="87" y="1"/>
                    </a:moveTo>
                    <a:cubicBezTo>
                      <a:pt x="44" y="1"/>
                      <a:pt x="0" y="45"/>
                      <a:pt x="0" y="103"/>
                    </a:cubicBezTo>
                    <a:lnTo>
                      <a:pt x="0" y="9381"/>
                    </a:lnTo>
                    <a:cubicBezTo>
                      <a:pt x="0" y="9424"/>
                      <a:pt x="44" y="9468"/>
                      <a:pt x="87" y="9468"/>
                    </a:cubicBezTo>
                    <a:lnTo>
                      <a:pt x="2842" y="9468"/>
                    </a:lnTo>
                    <a:cubicBezTo>
                      <a:pt x="2900" y="9468"/>
                      <a:pt x="2944" y="9424"/>
                      <a:pt x="2944" y="9381"/>
                    </a:cubicBezTo>
                    <a:lnTo>
                      <a:pt x="2944" y="103"/>
                    </a:lnTo>
                    <a:cubicBezTo>
                      <a:pt x="2944" y="45"/>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15218" y="3162973"/>
                <a:ext cx="11711" cy="221011"/>
              </a:xfrm>
              <a:custGeom>
                <a:rect b="b" l="l" r="r" t="t"/>
                <a:pathLst>
                  <a:path extrusionOk="0" h="3567" w="189">
                    <a:moveTo>
                      <a:pt x="87" y="0"/>
                    </a:moveTo>
                    <a:cubicBezTo>
                      <a:pt x="43" y="0"/>
                      <a:pt x="0" y="43"/>
                      <a:pt x="0" y="87"/>
                    </a:cubicBezTo>
                    <a:lnTo>
                      <a:pt x="0" y="3480"/>
                    </a:lnTo>
                    <a:cubicBezTo>
                      <a:pt x="0" y="3538"/>
                      <a:pt x="43" y="3567"/>
                      <a:pt x="87" y="3567"/>
                    </a:cubicBezTo>
                    <a:cubicBezTo>
                      <a:pt x="145" y="3567"/>
                      <a:pt x="188" y="3538"/>
                      <a:pt x="188" y="3480"/>
                    </a:cubicBezTo>
                    <a:lnTo>
                      <a:pt x="188" y="87"/>
                    </a:lnTo>
                    <a:cubicBezTo>
                      <a:pt x="188"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15218" y="3947062"/>
                <a:ext cx="11711" cy="222003"/>
              </a:xfrm>
              <a:custGeom>
                <a:rect b="b" l="l" r="r" t="t"/>
                <a:pathLst>
                  <a:path extrusionOk="0" h="3583" w="189">
                    <a:moveTo>
                      <a:pt x="87" y="1"/>
                    </a:moveTo>
                    <a:cubicBezTo>
                      <a:pt x="43" y="1"/>
                      <a:pt x="0" y="45"/>
                      <a:pt x="0" y="103"/>
                    </a:cubicBezTo>
                    <a:lnTo>
                      <a:pt x="0" y="3480"/>
                    </a:lnTo>
                    <a:cubicBezTo>
                      <a:pt x="0" y="3538"/>
                      <a:pt x="43" y="3582"/>
                      <a:pt x="87" y="3582"/>
                    </a:cubicBezTo>
                    <a:cubicBezTo>
                      <a:pt x="145" y="3582"/>
                      <a:pt x="188" y="3538"/>
                      <a:pt x="188" y="3480"/>
                    </a:cubicBezTo>
                    <a:lnTo>
                      <a:pt x="188" y="103"/>
                    </a:lnTo>
                    <a:cubicBezTo>
                      <a:pt x="188" y="45"/>
                      <a:pt x="145" y="1"/>
                      <a:pt x="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5"/>
            <p:cNvGrpSpPr/>
            <p:nvPr/>
          </p:nvGrpSpPr>
          <p:grpSpPr>
            <a:xfrm>
              <a:off x="113255" y="76209"/>
              <a:ext cx="479697" cy="1553064"/>
              <a:chOff x="2577955" y="-214341"/>
              <a:chExt cx="479697" cy="1553064"/>
            </a:xfrm>
          </p:grpSpPr>
          <p:sp>
            <p:nvSpPr>
              <p:cNvPr id="111" name="Google Shape;111;p15"/>
              <p:cNvSpPr/>
              <p:nvPr/>
            </p:nvSpPr>
            <p:spPr>
              <a:xfrm>
                <a:off x="2583284" y="787100"/>
                <a:ext cx="170769" cy="336009"/>
              </a:xfrm>
              <a:custGeom>
                <a:rect b="b" l="l" r="r" t="t"/>
                <a:pathLst>
                  <a:path extrusionOk="0" h="5423" w="2756">
                    <a:moveTo>
                      <a:pt x="1" y="1"/>
                    </a:moveTo>
                    <a:lnTo>
                      <a:pt x="1" y="5423"/>
                    </a:lnTo>
                    <a:lnTo>
                      <a:pt x="2755" y="542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2577955" y="780842"/>
                <a:ext cx="182418" cy="347658"/>
              </a:xfrm>
              <a:custGeom>
                <a:rect b="b" l="l" r="r" t="t"/>
                <a:pathLst>
                  <a:path extrusionOk="0" h="5611" w="2944">
                    <a:moveTo>
                      <a:pt x="2754" y="189"/>
                    </a:moveTo>
                    <a:lnTo>
                      <a:pt x="2754" y="5423"/>
                    </a:lnTo>
                    <a:lnTo>
                      <a:pt x="189" y="5423"/>
                    </a:lnTo>
                    <a:lnTo>
                      <a:pt x="189" y="189"/>
                    </a:lnTo>
                    <a:close/>
                    <a:moveTo>
                      <a:pt x="87" y="1"/>
                    </a:moveTo>
                    <a:cubicBezTo>
                      <a:pt x="29" y="1"/>
                      <a:pt x="0" y="44"/>
                      <a:pt x="0" y="102"/>
                    </a:cubicBezTo>
                    <a:lnTo>
                      <a:pt x="0" y="5524"/>
                    </a:lnTo>
                    <a:cubicBezTo>
                      <a:pt x="0" y="5568"/>
                      <a:pt x="29" y="5611"/>
                      <a:pt x="87" y="5611"/>
                    </a:cubicBezTo>
                    <a:lnTo>
                      <a:pt x="2841" y="5611"/>
                    </a:lnTo>
                    <a:cubicBezTo>
                      <a:pt x="2899" y="5611"/>
                      <a:pt x="2944" y="5568"/>
                      <a:pt x="2944" y="5524"/>
                    </a:cubicBezTo>
                    <a:lnTo>
                      <a:pt x="2944" y="102"/>
                    </a:lnTo>
                    <a:cubicBezTo>
                      <a:pt x="2944" y="44"/>
                      <a:pt x="2899" y="1"/>
                      <a:pt x="2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2663273" y="570678"/>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9" y="3538"/>
                      <a:pt x="189" y="3494"/>
                    </a:cubicBezTo>
                    <a:lnTo>
                      <a:pt x="189" y="102"/>
                    </a:lnTo>
                    <a:cubicBezTo>
                      <a:pt x="189" y="44"/>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2663273" y="1116783"/>
                <a:ext cx="11711" cy="221941"/>
              </a:xfrm>
              <a:custGeom>
                <a:rect b="b" l="l" r="r" t="t"/>
                <a:pathLst>
                  <a:path extrusionOk="0" h="3582" w="189">
                    <a:moveTo>
                      <a:pt x="88" y="1"/>
                    </a:moveTo>
                    <a:cubicBezTo>
                      <a:pt x="44" y="1"/>
                      <a:pt x="1" y="44"/>
                      <a:pt x="1" y="102"/>
                    </a:cubicBezTo>
                    <a:lnTo>
                      <a:pt x="1" y="3480"/>
                    </a:lnTo>
                    <a:cubicBezTo>
                      <a:pt x="1" y="3538"/>
                      <a:pt x="44" y="3581"/>
                      <a:pt x="88" y="3581"/>
                    </a:cubicBezTo>
                    <a:cubicBezTo>
                      <a:pt x="146" y="3581"/>
                      <a:pt x="189" y="3538"/>
                      <a:pt x="189" y="3480"/>
                    </a:cubicBezTo>
                    <a:lnTo>
                      <a:pt x="189" y="102"/>
                    </a:lnTo>
                    <a:cubicBezTo>
                      <a:pt x="189" y="44"/>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2880687" y="1214"/>
                <a:ext cx="171574" cy="770720"/>
              </a:xfrm>
              <a:custGeom>
                <a:rect b="b" l="l" r="r" t="t"/>
                <a:pathLst>
                  <a:path extrusionOk="0" h="12439" w="2769">
                    <a:moveTo>
                      <a:pt x="0" y="0"/>
                    </a:moveTo>
                    <a:lnTo>
                      <a:pt x="0" y="12439"/>
                    </a:lnTo>
                    <a:lnTo>
                      <a:pt x="2769" y="12439"/>
                    </a:lnTo>
                    <a:lnTo>
                      <a:pt x="2769"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2875297" y="-4177"/>
                <a:ext cx="182356" cy="781501"/>
              </a:xfrm>
              <a:custGeom>
                <a:rect b="b" l="l" r="r" t="t"/>
                <a:pathLst>
                  <a:path extrusionOk="0" h="12613" w="2943">
                    <a:moveTo>
                      <a:pt x="2755" y="188"/>
                    </a:moveTo>
                    <a:lnTo>
                      <a:pt x="2755" y="12424"/>
                    </a:lnTo>
                    <a:lnTo>
                      <a:pt x="188" y="12424"/>
                    </a:lnTo>
                    <a:lnTo>
                      <a:pt x="188" y="188"/>
                    </a:lnTo>
                    <a:close/>
                    <a:moveTo>
                      <a:pt x="87" y="0"/>
                    </a:moveTo>
                    <a:cubicBezTo>
                      <a:pt x="43" y="0"/>
                      <a:pt x="0" y="43"/>
                      <a:pt x="0" y="87"/>
                    </a:cubicBezTo>
                    <a:lnTo>
                      <a:pt x="0" y="12526"/>
                    </a:lnTo>
                    <a:cubicBezTo>
                      <a:pt x="0" y="12569"/>
                      <a:pt x="43" y="12613"/>
                      <a:pt x="87" y="12613"/>
                    </a:cubicBezTo>
                    <a:lnTo>
                      <a:pt x="2856" y="12613"/>
                    </a:lnTo>
                    <a:cubicBezTo>
                      <a:pt x="2900" y="12613"/>
                      <a:pt x="2943" y="12569"/>
                      <a:pt x="2943" y="12526"/>
                    </a:cubicBezTo>
                    <a:lnTo>
                      <a:pt x="2943" y="87"/>
                    </a:lnTo>
                    <a:cubicBezTo>
                      <a:pt x="2943" y="43"/>
                      <a:pt x="2900" y="0"/>
                      <a:pt x="28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2960553" y="-214341"/>
                <a:ext cx="11773" cy="221879"/>
              </a:xfrm>
              <a:custGeom>
                <a:rect b="b" l="l" r="r" t="t"/>
                <a:pathLst>
                  <a:path extrusionOk="0" h="3581" w="190">
                    <a:moveTo>
                      <a:pt x="88" y="0"/>
                    </a:moveTo>
                    <a:cubicBezTo>
                      <a:pt x="45" y="0"/>
                      <a:pt x="1" y="43"/>
                      <a:pt x="1" y="101"/>
                    </a:cubicBezTo>
                    <a:lnTo>
                      <a:pt x="1" y="3479"/>
                    </a:lnTo>
                    <a:cubicBezTo>
                      <a:pt x="1" y="3537"/>
                      <a:pt x="45" y="3580"/>
                      <a:pt x="88" y="3580"/>
                    </a:cubicBezTo>
                    <a:cubicBezTo>
                      <a:pt x="146" y="3580"/>
                      <a:pt x="190" y="3537"/>
                      <a:pt x="190" y="3479"/>
                    </a:cubicBezTo>
                    <a:lnTo>
                      <a:pt x="190" y="101"/>
                    </a:lnTo>
                    <a:cubicBezTo>
                      <a:pt x="190" y="43"/>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2960553" y="765538"/>
                <a:ext cx="11773" cy="222003"/>
              </a:xfrm>
              <a:custGeom>
                <a:rect b="b" l="l" r="r" t="t"/>
                <a:pathLst>
                  <a:path extrusionOk="0" h="3583" w="190">
                    <a:moveTo>
                      <a:pt x="88" y="1"/>
                    </a:moveTo>
                    <a:cubicBezTo>
                      <a:pt x="45" y="1"/>
                      <a:pt x="1" y="45"/>
                      <a:pt x="1" y="103"/>
                    </a:cubicBezTo>
                    <a:lnTo>
                      <a:pt x="1" y="3495"/>
                    </a:lnTo>
                    <a:cubicBezTo>
                      <a:pt x="1" y="3538"/>
                      <a:pt x="45" y="3582"/>
                      <a:pt x="88" y="3582"/>
                    </a:cubicBezTo>
                    <a:cubicBezTo>
                      <a:pt x="146" y="3582"/>
                      <a:pt x="190" y="3538"/>
                      <a:pt x="190" y="3495"/>
                    </a:cubicBezTo>
                    <a:lnTo>
                      <a:pt x="190" y="103"/>
                    </a:lnTo>
                    <a:cubicBezTo>
                      <a:pt x="190" y="45"/>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_1_1_1_1">
    <p:spTree>
      <p:nvGrpSpPr>
        <p:cNvPr id="119" name="Shape 119"/>
        <p:cNvGrpSpPr/>
        <p:nvPr/>
      </p:nvGrpSpPr>
      <p:grpSpPr>
        <a:xfrm>
          <a:off x="0" y="0"/>
          <a:ext cx="0" cy="0"/>
          <a:chOff x="0" y="0"/>
          <a:chExt cx="0" cy="0"/>
        </a:xfrm>
      </p:grpSpPr>
      <p:pic>
        <p:nvPicPr>
          <p:cNvPr id="120" name="Google Shape;120;p16"/>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21" name="Google Shape;12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2" name="Google Shape;122;p16"/>
          <p:cNvGrpSpPr/>
          <p:nvPr/>
        </p:nvGrpSpPr>
        <p:grpSpPr>
          <a:xfrm>
            <a:off x="8062599" y="-9872"/>
            <a:ext cx="1115609" cy="1769276"/>
            <a:chOff x="10483324" y="445478"/>
            <a:chExt cx="1115609" cy="1769276"/>
          </a:xfrm>
        </p:grpSpPr>
        <p:sp>
          <p:nvSpPr>
            <p:cNvPr id="123" name="Google Shape;123;p16"/>
            <p:cNvSpPr/>
            <p:nvPr/>
          </p:nvSpPr>
          <p:spPr>
            <a:xfrm>
              <a:off x="10489812" y="669897"/>
              <a:ext cx="177018" cy="143490"/>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10572732" y="806771"/>
              <a:ext cx="11240" cy="230072"/>
            </a:xfrm>
            <a:custGeom>
              <a:rect b="b" l="l" r="r" t="t"/>
              <a:pathLst>
                <a:path extrusionOk="0" h="3582" w="175">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10572732" y="445478"/>
              <a:ext cx="11240" cy="230072"/>
            </a:xfrm>
            <a:custGeom>
              <a:rect b="b" l="l" r="r" t="t"/>
              <a:pathLst>
                <a:path extrusionOk="0" h="3582" w="175">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10798051" y="816084"/>
              <a:ext cx="177018" cy="348319"/>
            </a:xfrm>
            <a:custGeom>
              <a:rect b="b" l="l" r="r" t="t"/>
              <a:pathLst>
                <a:path extrusionOk="0" h="5423" w="2756">
                  <a:moveTo>
                    <a:pt x="1" y="0"/>
                  </a:moveTo>
                  <a:lnTo>
                    <a:pt x="1" y="5422"/>
                  </a:lnTo>
                  <a:lnTo>
                    <a:pt x="2755" y="5422"/>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10792463" y="809597"/>
              <a:ext cx="189093" cy="360395"/>
            </a:xfrm>
            <a:custGeom>
              <a:rect b="b" l="l" r="r" t="t"/>
              <a:pathLst>
                <a:path extrusionOk="0" h="5611" w="2944">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10880907" y="1157851"/>
              <a:ext cx="12204" cy="230008"/>
            </a:xfrm>
            <a:custGeom>
              <a:rect b="b" l="l" r="r" t="t"/>
              <a:pathLst>
                <a:path extrusionOk="0" h="3581" w="19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10880907" y="592628"/>
              <a:ext cx="12204" cy="229108"/>
            </a:xfrm>
            <a:custGeom>
              <a:rect b="b" l="l" r="r" t="t"/>
              <a:pathLst>
                <a:path extrusionOk="0" h="3567" w="19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11107253" y="1180203"/>
              <a:ext cx="176954" cy="797994"/>
            </a:xfrm>
            <a:custGeom>
              <a:rect b="b" l="l" r="r" t="t"/>
              <a:pathLst>
                <a:path extrusionOk="0" h="12424" w="2755">
                  <a:moveTo>
                    <a:pt x="0" y="0"/>
                  </a:moveTo>
                  <a:lnTo>
                    <a:pt x="0" y="12424"/>
                  </a:lnTo>
                  <a:lnTo>
                    <a:pt x="2754" y="12424"/>
                  </a:lnTo>
                  <a:lnTo>
                    <a:pt x="2754"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11100638" y="1173652"/>
              <a:ext cx="189157" cy="811096"/>
            </a:xfrm>
            <a:custGeom>
              <a:rect b="b" l="l" r="r" t="t"/>
              <a:pathLst>
                <a:path extrusionOk="0" h="12628" w="2945">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11189146" y="1972543"/>
              <a:ext cx="12139" cy="229173"/>
            </a:xfrm>
            <a:custGeom>
              <a:rect b="b" l="l" r="r" t="t"/>
              <a:pathLst>
                <a:path extrusionOk="0" h="3568" w="189">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11189146" y="955720"/>
              <a:ext cx="12139" cy="230136"/>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11415428" y="1783578"/>
              <a:ext cx="176954" cy="207656"/>
            </a:xfrm>
            <a:custGeom>
              <a:rect b="b" l="l" r="r" t="t"/>
              <a:pathLst>
                <a:path extrusionOk="0" h="3233" w="2755">
                  <a:moveTo>
                    <a:pt x="0" y="0"/>
                  </a:moveTo>
                  <a:lnTo>
                    <a:pt x="0" y="3233"/>
                  </a:lnTo>
                  <a:lnTo>
                    <a:pt x="2754" y="3233"/>
                  </a:lnTo>
                  <a:lnTo>
                    <a:pt x="2754"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11497321" y="1984682"/>
              <a:ext cx="12204" cy="230072"/>
            </a:xfrm>
            <a:custGeom>
              <a:rect b="b" l="l" r="r" t="t"/>
              <a:pathLst>
                <a:path extrusionOk="0" h="3582" w="19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11497321" y="1559159"/>
              <a:ext cx="12204" cy="230072"/>
            </a:xfrm>
            <a:custGeom>
              <a:rect b="b" l="l" r="r" t="t"/>
              <a:pathLst>
                <a:path extrusionOk="0" h="3582" w="19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10483324" y="663346"/>
              <a:ext cx="190057" cy="155629"/>
            </a:xfrm>
            <a:custGeom>
              <a:rect b="b" l="l" r="r" t="t"/>
              <a:pathLst>
                <a:path extrusionOk="0" h="2423" w="2959">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11408941" y="1777027"/>
              <a:ext cx="189992" cy="219795"/>
            </a:xfrm>
            <a:custGeom>
              <a:rect b="b" l="l" r="r" t="t"/>
              <a:pathLst>
                <a:path extrusionOk="0" h="3422" w="2958">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39" name="Shape 139"/>
        <p:cNvGrpSpPr/>
        <p:nvPr/>
      </p:nvGrpSpPr>
      <p:grpSpPr>
        <a:xfrm>
          <a:off x="0" y="0"/>
          <a:ext cx="0" cy="0"/>
          <a:chOff x="0" y="0"/>
          <a:chExt cx="0" cy="0"/>
        </a:xfrm>
      </p:grpSpPr>
      <p:pic>
        <p:nvPicPr>
          <p:cNvPr id="140" name="Google Shape;140;p17"/>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141" name="Google Shape;141;p17"/>
          <p:cNvSpPr txBox="1"/>
          <p:nvPr>
            <p:ph type="title"/>
          </p:nvPr>
        </p:nvSpPr>
        <p:spPr>
          <a:xfrm>
            <a:off x="713225" y="539500"/>
            <a:ext cx="2402100" cy="1146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17"/>
          <p:cNvSpPr txBox="1"/>
          <p:nvPr>
            <p:ph idx="1" type="subTitle"/>
          </p:nvPr>
        </p:nvSpPr>
        <p:spPr>
          <a:xfrm>
            <a:off x="713225" y="1723150"/>
            <a:ext cx="24021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17"/>
          <p:cNvSpPr/>
          <p:nvPr>
            <p:ph idx="2" type="pic"/>
          </p:nvPr>
        </p:nvSpPr>
        <p:spPr>
          <a:xfrm>
            <a:off x="713225" y="2953775"/>
            <a:ext cx="2801100" cy="1650300"/>
          </a:xfrm>
          <a:prstGeom prst="rect">
            <a:avLst/>
          </a:prstGeom>
          <a:noFill/>
          <a:ln cap="flat" cmpd="sng" w="9525">
            <a:solidFill>
              <a:schemeClr val="accent1"/>
            </a:solidFill>
            <a:prstDash val="solid"/>
            <a:round/>
            <a:headEnd len="sm" w="sm" type="none"/>
            <a:tailEnd len="sm" w="sm" type="none"/>
          </a:ln>
        </p:spPr>
      </p:sp>
      <p:sp>
        <p:nvSpPr>
          <p:cNvPr id="144" name="Google Shape;144;p17"/>
          <p:cNvSpPr/>
          <p:nvPr>
            <p:ph idx="3" type="pic"/>
          </p:nvPr>
        </p:nvSpPr>
        <p:spPr>
          <a:xfrm>
            <a:off x="3671775" y="539500"/>
            <a:ext cx="4740300" cy="2285700"/>
          </a:xfrm>
          <a:prstGeom prst="rect">
            <a:avLst/>
          </a:prstGeom>
          <a:noFill/>
          <a:ln cap="flat" cmpd="sng" w="9525">
            <a:solidFill>
              <a:schemeClr val="accent1"/>
            </a:solidFill>
            <a:prstDash val="solid"/>
            <a:round/>
            <a:headEnd len="sm" w="sm" type="none"/>
            <a:tailEnd len="sm" w="sm" type="none"/>
          </a:ln>
        </p:spPr>
      </p:sp>
      <p:sp>
        <p:nvSpPr>
          <p:cNvPr id="145" name="Google Shape;145;p17"/>
          <p:cNvSpPr/>
          <p:nvPr>
            <p:ph idx="4" type="pic"/>
          </p:nvPr>
        </p:nvSpPr>
        <p:spPr>
          <a:xfrm>
            <a:off x="3671775" y="2953775"/>
            <a:ext cx="4740300" cy="1650300"/>
          </a:xfrm>
          <a:prstGeom prst="rect">
            <a:avLst/>
          </a:prstGeom>
          <a:noFill/>
          <a:ln cap="flat" cmpd="sng" w="9525">
            <a:solidFill>
              <a:schemeClr val="accent1"/>
            </a:solidFill>
            <a:prstDash val="solid"/>
            <a:round/>
            <a:headEnd len="sm" w="sm" type="none"/>
            <a:tailEnd len="sm" w="sm" type="none"/>
          </a:ln>
        </p:spPr>
      </p:sp>
      <p:grpSp>
        <p:nvGrpSpPr>
          <p:cNvPr id="146" name="Google Shape;146;p17"/>
          <p:cNvGrpSpPr/>
          <p:nvPr/>
        </p:nvGrpSpPr>
        <p:grpSpPr>
          <a:xfrm>
            <a:off x="-6" y="2"/>
            <a:ext cx="777039" cy="1366258"/>
            <a:chOff x="-3076431" y="1851552"/>
            <a:chExt cx="777039" cy="1366258"/>
          </a:xfrm>
        </p:grpSpPr>
        <p:sp>
          <p:nvSpPr>
            <p:cNvPr id="147" name="Google Shape;147;p17"/>
            <p:cNvSpPr/>
            <p:nvPr/>
          </p:nvSpPr>
          <p:spPr>
            <a:xfrm>
              <a:off x="-3071040" y="2757824"/>
              <a:ext cx="170769" cy="244370"/>
            </a:xfrm>
            <a:custGeom>
              <a:rect b="b" l="l" r="r" t="t"/>
              <a:pathLst>
                <a:path extrusionOk="0" h="3944" w="2756">
                  <a:moveTo>
                    <a:pt x="1" y="1"/>
                  </a:moveTo>
                  <a:lnTo>
                    <a:pt x="1" y="3944"/>
                  </a:lnTo>
                  <a:lnTo>
                    <a:pt x="2755" y="3944"/>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3076431" y="2752434"/>
              <a:ext cx="182418" cy="255151"/>
            </a:xfrm>
            <a:custGeom>
              <a:rect b="b" l="l" r="r" t="t"/>
              <a:pathLst>
                <a:path extrusionOk="0" h="4118" w="2944">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2991113" y="2542270"/>
              <a:ext cx="11773" cy="221941"/>
            </a:xfrm>
            <a:custGeom>
              <a:rect b="b" l="l" r="r" t="t"/>
              <a:pathLst>
                <a:path extrusionOk="0" h="3582" w="19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2991113" y="2995870"/>
              <a:ext cx="11773" cy="221941"/>
            </a:xfrm>
            <a:custGeom>
              <a:rect b="b" l="l" r="r" t="t"/>
              <a:pathLst>
                <a:path extrusionOk="0" h="3582" w="19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2773761" y="2067975"/>
              <a:ext cx="171698" cy="677347"/>
            </a:xfrm>
            <a:custGeom>
              <a:rect b="b" l="l" r="r" t="t"/>
              <a:pathLst>
                <a:path extrusionOk="0" h="10932" w="2771">
                  <a:moveTo>
                    <a:pt x="1" y="1"/>
                  </a:moveTo>
                  <a:lnTo>
                    <a:pt x="1" y="10932"/>
                  </a:lnTo>
                  <a:lnTo>
                    <a:pt x="2770" y="10932"/>
                  </a:lnTo>
                  <a:lnTo>
                    <a:pt x="2770"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2779151" y="2061717"/>
              <a:ext cx="182480" cy="688995"/>
            </a:xfrm>
            <a:custGeom>
              <a:rect b="b" l="l" r="r" t="t"/>
              <a:pathLst>
                <a:path extrusionOk="0" h="11120" w="2945">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2693772" y="1851552"/>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2693772" y="2738989"/>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2475552" y="2070701"/>
              <a:ext cx="170769" cy="164442"/>
            </a:xfrm>
            <a:custGeom>
              <a:rect b="b" l="l" r="r" t="t"/>
              <a:pathLst>
                <a:path extrusionOk="0" h="2654" w="2756">
                  <a:moveTo>
                    <a:pt x="1" y="1"/>
                  </a:moveTo>
                  <a:lnTo>
                    <a:pt x="1" y="2653"/>
                  </a:lnTo>
                  <a:lnTo>
                    <a:pt x="2755" y="2653"/>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2481810" y="2065310"/>
              <a:ext cx="182418" cy="175223"/>
            </a:xfrm>
            <a:custGeom>
              <a:rect b="b" l="l" r="r" t="t"/>
              <a:pathLst>
                <a:path extrusionOk="0" h="2828" w="2944">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2396492" y="1855146"/>
              <a:ext cx="11773" cy="221879"/>
            </a:xfrm>
            <a:custGeom>
              <a:rect b="b" l="l" r="r" t="t"/>
              <a:pathLst>
                <a:path extrusionOk="0" h="3581" w="19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2396492" y="2228820"/>
              <a:ext cx="11773" cy="221879"/>
            </a:xfrm>
            <a:custGeom>
              <a:rect b="b" l="l" r="r" t="t"/>
              <a:pathLst>
                <a:path extrusionOk="0" h="3581" w="19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59" name="Shape 159"/>
        <p:cNvGrpSpPr/>
        <p:nvPr/>
      </p:nvGrpSpPr>
      <p:grpSpPr>
        <a:xfrm>
          <a:off x="0" y="0"/>
          <a:ext cx="0" cy="0"/>
          <a:chOff x="0" y="0"/>
          <a:chExt cx="0" cy="0"/>
        </a:xfrm>
      </p:grpSpPr>
      <p:pic>
        <p:nvPicPr>
          <p:cNvPr id="160" name="Google Shape;160;p18"/>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61" name="Google Shape;16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18"/>
          <p:cNvSpPr txBox="1"/>
          <p:nvPr>
            <p:ph idx="1" type="body"/>
          </p:nvPr>
        </p:nvSpPr>
        <p:spPr>
          <a:xfrm>
            <a:off x="720000" y="1215750"/>
            <a:ext cx="7704000" cy="1263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Albert Sans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3" name="Shape 163"/>
        <p:cNvGrpSpPr/>
        <p:nvPr/>
      </p:nvGrpSpPr>
      <p:grpSpPr>
        <a:xfrm>
          <a:off x="0" y="0"/>
          <a:ext cx="0" cy="0"/>
          <a:chOff x="0" y="0"/>
          <a:chExt cx="0" cy="0"/>
        </a:xfrm>
      </p:grpSpPr>
      <p:pic>
        <p:nvPicPr>
          <p:cNvPr id="164" name="Google Shape;164;p19"/>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165" name="Google Shape;16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 name="Google Shape;166;p19"/>
          <p:cNvSpPr txBox="1"/>
          <p:nvPr>
            <p:ph idx="1" type="subTitle"/>
          </p:nvPr>
        </p:nvSpPr>
        <p:spPr>
          <a:xfrm>
            <a:off x="3221400" y="2626749"/>
            <a:ext cx="4659300" cy="6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9"/>
          <p:cNvSpPr txBox="1"/>
          <p:nvPr>
            <p:ph idx="2" type="subTitle"/>
          </p:nvPr>
        </p:nvSpPr>
        <p:spPr>
          <a:xfrm>
            <a:off x="3221400" y="3653025"/>
            <a:ext cx="4659300" cy="6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9"/>
          <p:cNvSpPr txBox="1"/>
          <p:nvPr>
            <p:ph idx="3" type="subTitle"/>
          </p:nvPr>
        </p:nvSpPr>
        <p:spPr>
          <a:xfrm>
            <a:off x="3221400" y="1600474"/>
            <a:ext cx="4659300" cy="6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9"/>
          <p:cNvSpPr txBox="1"/>
          <p:nvPr>
            <p:ph idx="4" type="subTitle"/>
          </p:nvPr>
        </p:nvSpPr>
        <p:spPr>
          <a:xfrm>
            <a:off x="3221400" y="2251451"/>
            <a:ext cx="4659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19"/>
          <p:cNvSpPr txBox="1"/>
          <p:nvPr>
            <p:ph idx="5" type="subTitle"/>
          </p:nvPr>
        </p:nvSpPr>
        <p:spPr>
          <a:xfrm>
            <a:off x="3221400" y="3277727"/>
            <a:ext cx="4659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19"/>
          <p:cNvSpPr txBox="1"/>
          <p:nvPr>
            <p:ph idx="6" type="subTitle"/>
          </p:nvPr>
        </p:nvSpPr>
        <p:spPr>
          <a:xfrm>
            <a:off x="3221400" y="1225175"/>
            <a:ext cx="4659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2" name="Google Shape;172;p19"/>
          <p:cNvSpPr/>
          <p:nvPr/>
        </p:nvSpPr>
        <p:spPr>
          <a:xfrm flipH="1" rot="-1164432">
            <a:off x="485709" y="4635591"/>
            <a:ext cx="9144101" cy="1533951"/>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3" name="Shape 173"/>
        <p:cNvGrpSpPr/>
        <p:nvPr/>
      </p:nvGrpSpPr>
      <p:grpSpPr>
        <a:xfrm>
          <a:off x="0" y="0"/>
          <a:ext cx="0" cy="0"/>
          <a:chOff x="0" y="0"/>
          <a:chExt cx="0" cy="0"/>
        </a:xfrm>
      </p:grpSpPr>
      <p:pic>
        <p:nvPicPr>
          <p:cNvPr id="174" name="Google Shape;174;p20"/>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75" name="Google Shape;17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20"/>
          <p:cNvSpPr txBox="1"/>
          <p:nvPr>
            <p:ph idx="1" type="subTitle"/>
          </p:nvPr>
        </p:nvSpPr>
        <p:spPr>
          <a:xfrm>
            <a:off x="1640663" y="1825100"/>
            <a:ext cx="27642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20"/>
          <p:cNvSpPr txBox="1"/>
          <p:nvPr>
            <p:ph idx="2" type="subTitle"/>
          </p:nvPr>
        </p:nvSpPr>
        <p:spPr>
          <a:xfrm>
            <a:off x="5391332" y="1825100"/>
            <a:ext cx="27642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20"/>
          <p:cNvSpPr txBox="1"/>
          <p:nvPr>
            <p:ph idx="3" type="subTitle"/>
          </p:nvPr>
        </p:nvSpPr>
        <p:spPr>
          <a:xfrm>
            <a:off x="1640663" y="3485675"/>
            <a:ext cx="27642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20"/>
          <p:cNvSpPr txBox="1"/>
          <p:nvPr>
            <p:ph idx="4" type="subTitle"/>
          </p:nvPr>
        </p:nvSpPr>
        <p:spPr>
          <a:xfrm>
            <a:off x="5391332" y="3485675"/>
            <a:ext cx="27642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20"/>
          <p:cNvSpPr txBox="1"/>
          <p:nvPr>
            <p:ph idx="5" type="subTitle"/>
          </p:nvPr>
        </p:nvSpPr>
        <p:spPr>
          <a:xfrm>
            <a:off x="1640662" y="1455550"/>
            <a:ext cx="276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20"/>
          <p:cNvSpPr txBox="1"/>
          <p:nvPr>
            <p:ph idx="6" type="subTitle"/>
          </p:nvPr>
        </p:nvSpPr>
        <p:spPr>
          <a:xfrm>
            <a:off x="1640662" y="3116200"/>
            <a:ext cx="276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20"/>
          <p:cNvSpPr txBox="1"/>
          <p:nvPr>
            <p:ph idx="7" type="subTitle"/>
          </p:nvPr>
        </p:nvSpPr>
        <p:spPr>
          <a:xfrm>
            <a:off x="5391306" y="1455550"/>
            <a:ext cx="276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3" name="Google Shape;183;p20"/>
          <p:cNvSpPr txBox="1"/>
          <p:nvPr>
            <p:ph idx="8" type="subTitle"/>
          </p:nvPr>
        </p:nvSpPr>
        <p:spPr>
          <a:xfrm>
            <a:off x="5391306" y="3116200"/>
            <a:ext cx="276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 name="Google Shape;184;p20"/>
          <p:cNvSpPr/>
          <p:nvPr/>
        </p:nvSpPr>
        <p:spPr>
          <a:xfrm flipH="1">
            <a:off x="1711250" y="-867100"/>
            <a:ext cx="9144101" cy="2377428"/>
          </a:xfrm>
          <a:custGeom>
            <a:rect b="b" l="l" r="r" t="t"/>
            <a:pathLst>
              <a:path extrusionOk="0" h="73270" w="281986">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4" name="Google Shape;14;p3"/>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3225" y="2762850"/>
            <a:ext cx="1753800" cy="6909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p:nvPr>
            <p:ph idx="3" type="pic"/>
          </p:nvPr>
        </p:nvSpPr>
        <p:spPr>
          <a:xfrm>
            <a:off x="4480775" y="539500"/>
            <a:ext cx="3950400" cy="2914200"/>
          </a:xfrm>
          <a:prstGeom prst="rect">
            <a:avLst/>
          </a:prstGeom>
          <a:noFill/>
          <a:ln cap="flat" cmpd="sng" w="9525">
            <a:solidFill>
              <a:schemeClr val="accent1"/>
            </a:solidFill>
            <a:prstDash val="solid"/>
            <a:round/>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5" name="Shape 185"/>
        <p:cNvGrpSpPr/>
        <p:nvPr/>
      </p:nvGrpSpPr>
      <p:grpSpPr>
        <a:xfrm>
          <a:off x="0" y="0"/>
          <a:ext cx="0" cy="0"/>
          <a:chOff x="0" y="0"/>
          <a:chExt cx="0" cy="0"/>
        </a:xfrm>
      </p:grpSpPr>
      <p:pic>
        <p:nvPicPr>
          <p:cNvPr id="186" name="Google Shape;186;p21"/>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187" name="Google Shape;18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21"/>
          <p:cNvSpPr txBox="1"/>
          <p:nvPr>
            <p:ph idx="1" type="subTitle"/>
          </p:nvPr>
        </p:nvSpPr>
        <p:spPr>
          <a:xfrm>
            <a:off x="877804" y="1710161"/>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21"/>
          <p:cNvSpPr txBox="1"/>
          <p:nvPr>
            <p:ph idx="2" type="subTitle"/>
          </p:nvPr>
        </p:nvSpPr>
        <p:spPr>
          <a:xfrm>
            <a:off x="3583649" y="1710161"/>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1"/>
          <p:cNvSpPr txBox="1"/>
          <p:nvPr>
            <p:ph idx="3" type="subTitle"/>
          </p:nvPr>
        </p:nvSpPr>
        <p:spPr>
          <a:xfrm>
            <a:off x="877804" y="3440450"/>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1"/>
          <p:cNvSpPr txBox="1"/>
          <p:nvPr>
            <p:ph idx="4" type="subTitle"/>
          </p:nvPr>
        </p:nvSpPr>
        <p:spPr>
          <a:xfrm>
            <a:off x="3584400" y="3440450"/>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1"/>
          <p:cNvSpPr txBox="1"/>
          <p:nvPr>
            <p:ph idx="5" type="subTitle"/>
          </p:nvPr>
        </p:nvSpPr>
        <p:spPr>
          <a:xfrm>
            <a:off x="6290996" y="1710161"/>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1"/>
          <p:cNvSpPr txBox="1"/>
          <p:nvPr>
            <p:ph idx="6" type="subTitle"/>
          </p:nvPr>
        </p:nvSpPr>
        <p:spPr>
          <a:xfrm>
            <a:off x="6290996" y="3440450"/>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21"/>
          <p:cNvSpPr txBox="1"/>
          <p:nvPr>
            <p:ph idx="7" type="subTitle"/>
          </p:nvPr>
        </p:nvSpPr>
        <p:spPr>
          <a:xfrm>
            <a:off x="876304" y="13362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5" name="Google Shape;195;p21"/>
          <p:cNvSpPr txBox="1"/>
          <p:nvPr>
            <p:ph idx="8" type="subTitle"/>
          </p:nvPr>
        </p:nvSpPr>
        <p:spPr>
          <a:xfrm>
            <a:off x="3582149" y="13362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6" name="Google Shape;196;p21"/>
          <p:cNvSpPr txBox="1"/>
          <p:nvPr>
            <p:ph idx="9" type="subTitle"/>
          </p:nvPr>
        </p:nvSpPr>
        <p:spPr>
          <a:xfrm>
            <a:off x="6289496" y="13362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 name="Google Shape;197;p21"/>
          <p:cNvSpPr txBox="1"/>
          <p:nvPr>
            <p:ph idx="13" type="subTitle"/>
          </p:nvPr>
        </p:nvSpPr>
        <p:spPr>
          <a:xfrm>
            <a:off x="876304"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 name="Google Shape;198;p21"/>
          <p:cNvSpPr txBox="1"/>
          <p:nvPr>
            <p:ph idx="14" type="subTitle"/>
          </p:nvPr>
        </p:nvSpPr>
        <p:spPr>
          <a:xfrm>
            <a:off x="3582149"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9" name="Google Shape;199;p21"/>
          <p:cNvSpPr txBox="1"/>
          <p:nvPr>
            <p:ph idx="15" type="subTitle"/>
          </p:nvPr>
        </p:nvSpPr>
        <p:spPr>
          <a:xfrm>
            <a:off x="6289496"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0" name="Google Shape;200;p21"/>
          <p:cNvGrpSpPr/>
          <p:nvPr/>
        </p:nvGrpSpPr>
        <p:grpSpPr>
          <a:xfrm>
            <a:off x="8347804" y="139974"/>
            <a:ext cx="777968" cy="1568368"/>
            <a:chOff x="8347804" y="139974"/>
            <a:chExt cx="777968" cy="1568368"/>
          </a:xfrm>
        </p:grpSpPr>
        <p:sp>
          <p:nvSpPr>
            <p:cNvPr id="201" name="Google Shape;201;p21"/>
            <p:cNvSpPr/>
            <p:nvPr/>
          </p:nvSpPr>
          <p:spPr>
            <a:xfrm>
              <a:off x="8433183" y="139974"/>
              <a:ext cx="11711" cy="221879"/>
            </a:xfrm>
            <a:custGeom>
              <a:rect b="b" l="l" r="r" t="t"/>
              <a:pathLst>
                <a:path extrusionOk="0" h="3581"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8433183" y="1027410"/>
              <a:ext cx="11711" cy="221941"/>
            </a:xfrm>
            <a:custGeom>
              <a:rect b="b" l="l" r="r" t="t"/>
              <a:pathLst>
                <a:path extrusionOk="0" h="3582"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1"/>
            <p:cNvGrpSpPr/>
            <p:nvPr/>
          </p:nvGrpSpPr>
          <p:grpSpPr>
            <a:xfrm>
              <a:off x="8347804" y="143567"/>
              <a:ext cx="777968" cy="1354624"/>
              <a:chOff x="8347804" y="143567"/>
              <a:chExt cx="777968" cy="1354624"/>
            </a:xfrm>
          </p:grpSpPr>
          <p:sp>
            <p:nvSpPr>
              <p:cNvPr id="204" name="Google Shape;204;p21"/>
              <p:cNvSpPr/>
              <p:nvPr/>
            </p:nvSpPr>
            <p:spPr>
              <a:xfrm>
                <a:off x="8354124" y="356396"/>
                <a:ext cx="170769" cy="677347"/>
              </a:xfrm>
              <a:custGeom>
                <a:rect b="b" l="l" r="r" t="t"/>
                <a:pathLst>
                  <a:path extrusionOk="0" h="10932" w="2756">
                    <a:moveTo>
                      <a:pt x="1" y="1"/>
                    </a:moveTo>
                    <a:lnTo>
                      <a:pt x="1" y="10932"/>
                    </a:lnTo>
                    <a:lnTo>
                      <a:pt x="2755" y="10932"/>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8347804" y="350200"/>
                <a:ext cx="182480" cy="688933"/>
              </a:xfrm>
              <a:custGeom>
                <a:rect b="b" l="l" r="r" t="t"/>
                <a:pathLst>
                  <a:path extrusionOk="0" h="11119" w="2945">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651403" y="359989"/>
                <a:ext cx="170769" cy="163574"/>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8646013" y="353793"/>
                <a:ext cx="182480" cy="175161"/>
              </a:xfrm>
              <a:custGeom>
                <a:rect b="b" l="l" r="r" t="t"/>
                <a:pathLst>
                  <a:path extrusionOk="0" h="2827" w="2945">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8731393" y="143567"/>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8731393" y="517241"/>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8948745" y="538803"/>
                <a:ext cx="171636" cy="953998"/>
              </a:xfrm>
              <a:custGeom>
                <a:rect b="b" l="l" r="r" t="t"/>
                <a:pathLst>
                  <a:path extrusionOk="0" h="15397" w="2770">
                    <a:moveTo>
                      <a:pt x="1" y="0"/>
                    </a:moveTo>
                    <a:lnTo>
                      <a:pt x="1" y="15396"/>
                    </a:lnTo>
                    <a:lnTo>
                      <a:pt x="2769" y="15396"/>
                    </a:lnTo>
                    <a:lnTo>
                      <a:pt x="2769"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8943355" y="532483"/>
                <a:ext cx="182418" cy="965709"/>
              </a:xfrm>
              <a:custGeom>
                <a:rect b="b" l="l" r="r" t="t"/>
                <a:pathLst>
                  <a:path extrusionOk="0" h="15586" w="2944">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9028672" y="322318"/>
                <a:ext cx="11773" cy="221941"/>
              </a:xfrm>
              <a:custGeom>
                <a:rect b="b" l="l" r="r" t="t"/>
                <a:pathLst>
                  <a:path extrusionOk="0" h="3582" w="19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1"/>
            <p:cNvSpPr/>
            <p:nvPr/>
          </p:nvSpPr>
          <p:spPr>
            <a:xfrm>
              <a:off x="9028672" y="1486401"/>
              <a:ext cx="11773" cy="221941"/>
            </a:xfrm>
            <a:custGeom>
              <a:rect b="b" l="l" r="r" t="t"/>
              <a:pathLst>
                <a:path extrusionOk="0" h="3582" w="19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4" name="Shape 214"/>
        <p:cNvGrpSpPr/>
        <p:nvPr/>
      </p:nvGrpSpPr>
      <p:grpSpPr>
        <a:xfrm>
          <a:off x="0" y="0"/>
          <a:ext cx="0" cy="0"/>
          <a:chOff x="0" y="0"/>
          <a:chExt cx="0" cy="0"/>
        </a:xfrm>
      </p:grpSpPr>
      <p:pic>
        <p:nvPicPr>
          <p:cNvPr id="215" name="Google Shape;215;p22"/>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216" name="Google Shape;216;p22"/>
          <p:cNvSpPr txBox="1"/>
          <p:nvPr>
            <p:ph type="title"/>
          </p:nvPr>
        </p:nvSpPr>
        <p:spPr>
          <a:xfrm>
            <a:off x="713225" y="540000"/>
            <a:ext cx="41517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2"/>
          <p:cNvSpPr txBox="1"/>
          <p:nvPr>
            <p:ph idx="1" type="subTitle"/>
          </p:nvPr>
        </p:nvSpPr>
        <p:spPr>
          <a:xfrm>
            <a:off x="713225" y="1689050"/>
            <a:ext cx="41517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22"/>
          <p:cNvSpPr txBox="1"/>
          <p:nvPr/>
        </p:nvSpPr>
        <p:spPr>
          <a:xfrm>
            <a:off x="713225" y="382970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lbert Sans"/>
                <a:ea typeface="Albert Sans"/>
                <a:cs typeface="Albert Sans"/>
                <a:sym typeface="Albert Sans"/>
              </a:rPr>
              <a:t>CREDITS:</a:t>
            </a:r>
            <a:r>
              <a:rPr lang="en" sz="1100">
                <a:solidFill>
                  <a:schemeClr val="dk1"/>
                </a:solidFill>
                <a:latin typeface="Albert Sans"/>
                <a:ea typeface="Albert Sans"/>
                <a:cs typeface="Albert Sans"/>
                <a:sym typeface="Albert Sans"/>
              </a:rPr>
              <a:t> This presentation template was created by </a:t>
            </a:r>
            <a:r>
              <a:rPr b="1" lang="en" sz="1100" u="sng">
                <a:solidFill>
                  <a:schemeClr val="dk1"/>
                </a:solidFill>
                <a:latin typeface="Albert Sans"/>
                <a:ea typeface="Albert Sans"/>
                <a:cs typeface="Albert Sans"/>
                <a:sym typeface="Albert Sans"/>
                <a:hlinkClick r:id="rId3">
                  <a:extLst>
                    <a:ext uri="{A12FA001-AC4F-418D-AE19-62706E023703}">
                      <ahyp:hlinkClr val="tx"/>
                    </a:ext>
                  </a:extLst>
                </a:hlinkClick>
              </a:rPr>
              <a:t>Slidesgo</a:t>
            </a:r>
            <a:r>
              <a:rPr lang="en" sz="1100">
                <a:solidFill>
                  <a:schemeClr val="dk1"/>
                </a:solidFill>
                <a:latin typeface="Albert Sans"/>
                <a:ea typeface="Albert Sans"/>
                <a:cs typeface="Albert Sans"/>
                <a:sym typeface="Albert Sans"/>
              </a:rPr>
              <a:t>, and includes icons by </a:t>
            </a:r>
            <a:r>
              <a:rPr b="1" lang="en" sz="1100" u="sng">
                <a:solidFill>
                  <a:schemeClr val="dk1"/>
                </a:solidFill>
                <a:latin typeface="Albert Sans"/>
                <a:ea typeface="Albert Sans"/>
                <a:cs typeface="Albert Sans"/>
                <a:sym typeface="Albert Sans"/>
                <a:hlinkClick r:id="rId4">
                  <a:extLst>
                    <a:ext uri="{A12FA001-AC4F-418D-AE19-62706E023703}">
                      <ahyp:hlinkClr val="tx"/>
                    </a:ext>
                  </a:extLst>
                </a:hlinkClick>
              </a:rPr>
              <a:t>Flaticon</a:t>
            </a:r>
            <a:r>
              <a:rPr lang="en" sz="1100">
                <a:solidFill>
                  <a:schemeClr val="dk1"/>
                </a:solidFill>
                <a:latin typeface="Albert Sans"/>
                <a:ea typeface="Albert Sans"/>
                <a:cs typeface="Albert Sans"/>
                <a:sym typeface="Albert Sans"/>
              </a:rPr>
              <a:t>, and infographics &amp; images by </a:t>
            </a:r>
            <a:r>
              <a:rPr b="1" lang="en" sz="1100" u="sng">
                <a:solidFill>
                  <a:schemeClr val="dk1"/>
                </a:solidFill>
                <a:latin typeface="Albert Sans"/>
                <a:ea typeface="Albert Sans"/>
                <a:cs typeface="Albert Sans"/>
                <a:sym typeface="Albert Sans"/>
                <a:hlinkClick r:id="rId5">
                  <a:extLst>
                    <a:ext uri="{A12FA001-AC4F-418D-AE19-62706E023703}">
                      <ahyp:hlinkClr val="tx"/>
                    </a:ext>
                  </a:extLst>
                </a:hlinkClick>
              </a:rPr>
              <a:t>Freepik</a:t>
            </a:r>
            <a:r>
              <a:rPr lang="en" sz="1100" u="sng">
                <a:solidFill>
                  <a:schemeClr val="dk1"/>
                </a:solidFill>
                <a:latin typeface="Albert Sans"/>
                <a:ea typeface="Albert Sans"/>
                <a:cs typeface="Albert Sans"/>
                <a:sym typeface="Albert Sans"/>
              </a:rPr>
              <a:t> </a:t>
            </a:r>
            <a:endParaRPr b="1" sz="1100" u="sng">
              <a:solidFill>
                <a:schemeClr val="dk1"/>
              </a:solidFill>
              <a:latin typeface="Albert Sans"/>
              <a:ea typeface="Albert Sans"/>
              <a:cs typeface="Albert Sans"/>
              <a:sym typeface="Albert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9" name="Shape 219"/>
        <p:cNvGrpSpPr/>
        <p:nvPr/>
      </p:nvGrpSpPr>
      <p:grpSpPr>
        <a:xfrm>
          <a:off x="0" y="0"/>
          <a:ext cx="0" cy="0"/>
          <a:chOff x="0" y="0"/>
          <a:chExt cx="0" cy="0"/>
        </a:xfrm>
      </p:grpSpPr>
      <p:pic>
        <p:nvPicPr>
          <p:cNvPr id="220" name="Google Shape;220;p23"/>
          <p:cNvPicPr preferRelativeResize="0"/>
          <p:nvPr/>
        </p:nvPicPr>
        <p:blipFill>
          <a:blip r:embed="rId2">
            <a:alphaModFix amt="35000"/>
          </a:blip>
          <a:stretch>
            <a:fillRect/>
          </a:stretch>
        </p:blipFill>
        <p:spPr>
          <a:xfrm>
            <a:off x="3720" y="0"/>
            <a:ext cx="9136561" cy="5143500"/>
          </a:xfrm>
          <a:prstGeom prst="rect">
            <a:avLst/>
          </a:prstGeom>
          <a:noFill/>
          <a:ln>
            <a:noFill/>
          </a:ln>
        </p:spPr>
      </p:pic>
      <p:grpSp>
        <p:nvGrpSpPr>
          <p:cNvPr id="221" name="Google Shape;221;p23"/>
          <p:cNvGrpSpPr/>
          <p:nvPr/>
        </p:nvGrpSpPr>
        <p:grpSpPr>
          <a:xfrm>
            <a:off x="-50130" y="2852650"/>
            <a:ext cx="9244147" cy="2638311"/>
            <a:chOff x="-50130" y="2852650"/>
            <a:chExt cx="9244147" cy="2638311"/>
          </a:xfrm>
        </p:grpSpPr>
        <p:sp>
          <p:nvSpPr>
            <p:cNvPr id="222" name="Google Shape;222;p23"/>
            <p:cNvSpPr/>
            <p:nvPr/>
          </p:nvSpPr>
          <p:spPr>
            <a:xfrm flipH="1" rot="-305187">
              <a:off x="-135" y="3554666"/>
              <a:ext cx="9144157" cy="1533960"/>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100" y="2852650"/>
              <a:ext cx="9144101" cy="2377428"/>
            </a:xfrm>
            <a:custGeom>
              <a:rect b="b" l="l" r="r" t="t"/>
              <a:pathLst>
                <a:path extrusionOk="0" h="73270" w="281986">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4" name="Shape 224"/>
        <p:cNvGrpSpPr/>
        <p:nvPr/>
      </p:nvGrpSpPr>
      <p:grpSpPr>
        <a:xfrm>
          <a:off x="0" y="0"/>
          <a:ext cx="0" cy="0"/>
          <a:chOff x="0" y="0"/>
          <a:chExt cx="0" cy="0"/>
        </a:xfrm>
      </p:grpSpPr>
      <p:pic>
        <p:nvPicPr>
          <p:cNvPr id="225" name="Google Shape;225;p24"/>
          <p:cNvPicPr preferRelativeResize="0"/>
          <p:nvPr/>
        </p:nvPicPr>
        <p:blipFill>
          <a:blip r:embed="rId2">
            <a:alphaModFix amt="35000"/>
          </a:blip>
          <a:stretch>
            <a:fillRect/>
          </a:stretch>
        </p:blipFill>
        <p:spPr>
          <a:xfrm>
            <a:off x="1341" y="-6858"/>
            <a:ext cx="9141319" cy="5157216"/>
          </a:xfrm>
          <a:prstGeom prst="rect">
            <a:avLst/>
          </a:prstGeom>
          <a:noFill/>
          <a:ln>
            <a:noFill/>
          </a:ln>
        </p:spPr>
      </p:pic>
      <p:grpSp>
        <p:nvGrpSpPr>
          <p:cNvPr id="226" name="Google Shape;226;p24"/>
          <p:cNvGrpSpPr/>
          <p:nvPr/>
        </p:nvGrpSpPr>
        <p:grpSpPr>
          <a:xfrm>
            <a:off x="4302436" y="-600403"/>
            <a:ext cx="4823336" cy="2308744"/>
            <a:chOff x="4302436" y="-600403"/>
            <a:chExt cx="4823336" cy="2308744"/>
          </a:xfrm>
        </p:grpSpPr>
        <p:grpSp>
          <p:nvGrpSpPr>
            <p:cNvPr id="227" name="Google Shape;227;p24"/>
            <p:cNvGrpSpPr/>
            <p:nvPr/>
          </p:nvGrpSpPr>
          <p:grpSpPr>
            <a:xfrm>
              <a:off x="8347804" y="139974"/>
              <a:ext cx="777968" cy="1568368"/>
              <a:chOff x="8347804" y="139974"/>
              <a:chExt cx="777968" cy="1568368"/>
            </a:xfrm>
          </p:grpSpPr>
          <p:sp>
            <p:nvSpPr>
              <p:cNvPr id="228" name="Google Shape;228;p24"/>
              <p:cNvSpPr/>
              <p:nvPr/>
            </p:nvSpPr>
            <p:spPr>
              <a:xfrm>
                <a:off x="8433183" y="139974"/>
                <a:ext cx="11711" cy="221879"/>
              </a:xfrm>
              <a:custGeom>
                <a:rect b="b" l="l" r="r" t="t"/>
                <a:pathLst>
                  <a:path extrusionOk="0" h="3581"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8433183" y="1027410"/>
                <a:ext cx="11711" cy="221941"/>
              </a:xfrm>
              <a:custGeom>
                <a:rect b="b" l="l" r="r" t="t"/>
                <a:pathLst>
                  <a:path extrusionOk="0" h="3582"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4"/>
              <p:cNvGrpSpPr/>
              <p:nvPr/>
            </p:nvGrpSpPr>
            <p:grpSpPr>
              <a:xfrm>
                <a:off x="8347804" y="143567"/>
                <a:ext cx="777968" cy="1354624"/>
                <a:chOff x="8347804" y="143567"/>
                <a:chExt cx="777968" cy="1354624"/>
              </a:xfrm>
            </p:grpSpPr>
            <p:sp>
              <p:nvSpPr>
                <p:cNvPr id="231" name="Google Shape;231;p24"/>
                <p:cNvSpPr/>
                <p:nvPr/>
              </p:nvSpPr>
              <p:spPr>
                <a:xfrm>
                  <a:off x="8354124" y="356396"/>
                  <a:ext cx="170769" cy="677347"/>
                </a:xfrm>
                <a:custGeom>
                  <a:rect b="b" l="l" r="r" t="t"/>
                  <a:pathLst>
                    <a:path extrusionOk="0" h="10932" w="2756">
                      <a:moveTo>
                        <a:pt x="1" y="1"/>
                      </a:moveTo>
                      <a:lnTo>
                        <a:pt x="1" y="10932"/>
                      </a:lnTo>
                      <a:lnTo>
                        <a:pt x="2755" y="10932"/>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8347804" y="350200"/>
                  <a:ext cx="182480" cy="688933"/>
                </a:xfrm>
                <a:custGeom>
                  <a:rect b="b" l="l" r="r" t="t"/>
                  <a:pathLst>
                    <a:path extrusionOk="0" h="11119" w="2945">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8651403" y="359989"/>
                  <a:ext cx="170769" cy="163574"/>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8646013" y="353793"/>
                  <a:ext cx="182480" cy="175161"/>
                </a:xfrm>
                <a:custGeom>
                  <a:rect b="b" l="l" r="r" t="t"/>
                  <a:pathLst>
                    <a:path extrusionOk="0" h="2827" w="2945">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8731393" y="143567"/>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8731393" y="517241"/>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8948745" y="538803"/>
                  <a:ext cx="171636" cy="953998"/>
                </a:xfrm>
                <a:custGeom>
                  <a:rect b="b" l="l" r="r" t="t"/>
                  <a:pathLst>
                    <a:path extrusionOk="0" h="15397" w="2770">
                      <a:moveTo>
                        <a:pt x="1" y="0"/>
                      </a:moveTo>
                      <a:lnTo>
                        <a:pt x="1" y="15396"/>
                      </a:lnTo>
                      <a:lnTo>
                        <a:pt x="2769" y="15396"/>
                      </a:lnTo>
                      <a:lnTo>
                        <a:pt x="2769"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8943355" y="532483"/>
                  <a:ext cx="182418" cy="965709"/>
                </a:xfrm>
                <a:custGeom>
                  <a:rect b="b" l="l" r="r" t="t"/>
                  <a:pathLst>
                    <a:path extrusionOk="0" h="15586" w="2944">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9028672" y="322318"/>
                  <a:ext cx="11773" cy="221941"/>
                </a:xfrm>
                <a:custGeom>
                  <a:rect b="b" l="l" r="r" t="t"/>
                  <a:pathLst>
                    <a:path extrusionOk="0" h="3582" w="19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4"/>
              <p:cNvSpPr/>
              <p:nvPr/>
            </p:nvSpPr>
            <p:spPr>
              <a:xfrm>
                <a:off x="9028672" y="1486401"/>
                <a:ext cx="11773" cy="221941"/>
              </a:xfrm>
              <a:custGeom>
                <a:rect b="b" l="l" r="r" t="t"/>
                <a:pathLst>
                  <a:path extrusionOk="0" h="3582" w="19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24"/>
            <p:cNvGrpSpPr/>
            <p:nvPr/>
          </p:nvGrpSpPr>
          <p:grpSpPr>
            <a:xfrm flipH="1">
              <a:off x="7480141" y="-242895"/>
              <a:ext cx="777101" cy="1564775"/>
              <a:chOff x="25728" y="3503092"/>
              <a:chExt cx="777101" cy="1564775"/>
            </a:xfrm>
          </p:grpSpPr>
          <p:sp>
            <p:nvSpPr>
              <p:cNvPr id="242" name="Google Shape;242;p24"/>
              <p:cNvSpPr/>
              <p:nvPr/>
            </p:nvSpPr>
            <p:spPr>
              <a:xfrm>
                <a:off x="31119" y="3719514"/>
                <a:ext cx="170769" cy="163574"/>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25728" y="3713318"/>
                <a:ext cx="182480" cy="175161"/>
              </a:xfrm>
              <a:custGeom>
                <a:rect b="b" l="l" r="r" t="t"/>
                <a:pathLst>
                  <a:path extrusionOk="0" h="2827" w="2945">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111108" y="3503092"/>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111108" y="3876766"/>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328460" y="3898328"/>
                <a:ext cx="171636" cy="953998"/>
              </a:xfrm>
              <a:custGeom>
                <a:rect b="b" l="l" r="r" t="t"/>
                <a:pathLst>
                  <a:path extrusionOk="0" h="15397" w="2770">
                    <a:moveTo>
                      <a:pt x="1" y="0"/>
                    </a:moveTo>
                    <a:lnTo>
                      <a:pt x="1" y="15396"/>
                    </a:lnTo>
                    <a:lnTo>
                      <a:pt x="2769" y="15396"/>
                    </a:lnTo>
                    <a:lnTo>
                      <a:pt x="2769"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323070" y="3892008"/>
                <a:ext cx="182418" cy="965709"/>
              </a:xfrm>
              <a:custGeom>
                <a:rect b="b" l="l" r="r" t="t"/>
                <a:pathLst>
                  <a:path extrusionOk="0" h="15586" w="2944">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408388" y="3681843"/>
                <a:ext cx="11773" cy="221941"/>
              </a:xfrm>
              <a:custGeom>
                <a:rect b="b" l="l" r="r" t="t"/>
                <a:pathLst>
                  <a:path extrusionOk="0" h="3582" w="19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408388" y="4845926"/>
                <a:ext cx="11773" cy="221941"/>
              </a:xfrm>
              <a:custGeom>
                <a:rect b="b" l="l" r="r" t="t"/>
                <a:pathLst>
                  <a:path extrusionOk="0" h="3582" w="19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626670" y="4713892"/>
                <a:ext cx="170769" cy="138419"/>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620350" y="4707572"/>
                <a:ext cx="182480" cy="150129"/>
              </a:xfrm>
              <a:custGeom>
                <a:rect b="b" l="l" r="r" t="t"/>
                <a:pathLst>
                  <a:path extrusionOk="0" h="2423" w="2945">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705729" y="4497408"/>
                <a:ext cx="11711" cy="221941"/>
              </a:xfrm>
              <a:custGeom>
                <a:rect b="b" l="l" r="r" t="t"/>
                <a:pathLst>
                  <a:path extrusionOk="0" h="3582" w="189">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705729" y="4845926"/>
                <a:ext cx="11711" cy="221941"/>
              </a:xfrm>
              <a:custGeom>
                <a:rect b="b" l="l" r="r" t="t"/>
                <a:pathLst>
                  <a:path extrusionOk="0" h="3582" w="189">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4"/>
            <p:cNvGrpSpPr/>
            <p:nvPr/>
          </p:nvGrpSpPr>
          <p:grpSpPr>
            <a:xfrm>
              <a:off x="4302436" y="-600403"/>
              <a:ext cx="480689" cy="1365391"/>
              <a:chOff x="4226236" y="-600403"/>
              <a:chExt cx="480689" cy="1365391"/>
            </a:xfrm>
          </p:grpSpPr>
          <p:sp>
            <p:nvSpPr>
              <p:cNvPr id="255" name="Google Shape;255;p24"/>
              <p:cNvSpPr/>
              <p:nvPr/>
            </p:nvSpPr>
            <p:spPr>
              <a:xfrm flipH="1" rot="10800000">
                <a:off x="4232556" y="305869"/>
                <a:ext cx="170769" cy="243503"/>
              </a:xfrm>
              <a:custGeom>
                <a:rect b="b" l="l" r="r" t="t"/>
                <a:pathLst>
                  <a:path extrusionOk="0" h="3930" w="2756">
                    <a:moveTo>
                      <a:pt x="1" y="0"/>
                    </a:moveTo>
                    <a:lnTo>
                      <a:pt x="1" y="3929"/>
                    </a:lnTo>
                    <a:lnTo>
                      <a:pt x="2755" y="3929"/>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flipH="1" rot="10800000">
                <a:off x="4226236" y="299611"/>
                <a:ext cx="182480" cy="256019"/>
              </a:xfrm>
              <a:custGeom>
                <a:rect b="b" l="l" r="r" t="t"/>
                <a:pathLst>
                  <a:path extrusionOk="0" h="4132" w="2945">
                    <a:moveTo>
                      <a:pt x="2755" y="188"/>
                    </a:moveTo>
                    <a:lnTo>
                      <a:pt x="2755" y="3943"/>
                    </a:lnTo>
                    <a:lnTo>
                      <a:pt x="190" y="3943"/>
                    </a:lnTo>
                    <a:lnTo>
                      <a:pt x="190" y="188"/>
                    </a:lnTo>
                    <a:close/>
                    <a:moveTo>
                      <a:pt x="103" y="0"/>
                    </a:moveTo>
                    <a:cubicBezTo>
                      <a:pt x="45" y="0"/>
                      <a:pt x="1" y="43"/>
                      <a:pt x="1" y="101"/>
                    </a:cubicBezTo>
                    <a:lnTo>
                      <a:pt x="1" y="4030"/>
                    </a:lnTo>
                    <a:cubicBezTo>
                      <a:pt x="1" y="4088"/>
                      <a:pt x="45" y="4131"/>
                      <a:pt x="103" y="4131"/>
                    </a:cubicBezTo>
                    <a:lnTo>
                      <a:pt x="2857" y="4131"/>
                    </a:lnTo>
                    <a:cubicBezTo>
                      <a:pt x="2900" y="4131"/>
                      <a:pt x="2944" y="4088"/>
                      <a:pt x="2944" y="4030"/>
                    </a:cubicBezTo>
                    <a:lnTo>
                      <a:pt x="2944" y="101"/>
                    </a:lnTo>
                    <a:cubicBezTo>
                      <a:pt x="2944" y="43"/>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flipH="1" rot="10800000">
                <a:off x="4311615" y="90314"/>
                <a:ext cx="11711" cy="221011"/>
              </a:xfrm>
              <a:custGeom>
                <a:rect b="b" l="l" r="r" t="t"/>
                <a:pathLst>
                  <a:path extrusionOk="0" h="3567" w="189">
                    <a:moveTo>
                      <a:pt x="101" y="0"/>
                    </a:moveTo>
                    <a:cubicBezTo>
                      <a:pt x="43" y="0"/>
                      <a:pt x="0" y="43"/>
                      <a:pt x="0" y="87"/>
                    </a:cubicBezTo>
                    <a:lnTo>
                      <a:pt x="0" y="3480"/>
                    </a:lnTo>
                    <a:cubicBezTo>
                      <a:pt x="0" y="3523"/>
                      <a:pt x="43" y="3567"/>
                      <a:pt x="101" y="3567"/>
                    </a:cubicBezTo>
                    <a:cubicBezTo>
                      <a:pt x="145" y="3567"/>
                      <a:pt x="188" y="3523"/>
                      <a:pt x="188" y="3480"/>
                    </a:cubicBezTo>
                    <a:lnTo>
                      <a:pt x="188" y="87"/>
                    </a:lnTo>
                    <a:cubicBezTo>
                      <a:pt x="188" y="43"/>
                      <a:pt x="145" y="0"/>
                      <a:pt x="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flipH="1" rot="10800000">
                <a:off x="4311615" y="543915"/>
                <a:ext cx="11711" cy="221073"/>
              </a:xfrm>
              <a:custGeom>
                <a:rect b="b" l="l" r="r" t="t"/>
                <a:pathLst>
                  <a:path extrusionOk="0" h="3568" w="189">
                    <a:moveTo>
                      <a:pt x="101" y="1"/>
                    </a:moveTo>
                    <a:cubicBezTo>
                      <a:pt x="43" y="1"/>
                      <a:pt x="0" y="30"/>
                      <a:pt x="0" y="88"/>
                    </a:cubicBezTo>
                    <a:lnTo>
                      <a:pt x="0" y="3480"/>
                    </a:lnTo>
                    <a:cubicBezTo>
                      <a:pt x="0" y="3524"/>
                      <a:pt x="43" y="3567"/>
                      <a:pt x="101" y="3567"/>
                    </a:cubicBezTo>
                    <a:cubicBezTo>
                      <a:pt x="145" y="3567"/>
                      <a:pt x="188" y="3524"/>
                      <a:pt x="188" y="3480"/>
                    </a:cubicBezTo>
                    <a:lnTo>
                      <a:pt x="188" y="88"/>
                    </a:lnTo>
                    <a:cubicBezTo>
                      <a:pt x="188" y="30"/>
                      <a:pt x="145" y="1"/>
                      <a:pt x="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flipH="1" rot="10800000">
                <a:off x="4529835" y="-384856"/>
                <a:ext cx="170769" cy="677347"/>
              </a:xfrm>
              <a:custGeom>
                <a:rect b="b" l="l" r="r" t="t"/>
                <a:pathLst>
                  <a:path extrusionOk="0" h="10932" w="2756">
                    <a:moveTo>
                      <a:pt x="1" y="0"/>
                    </a:moveTo>
                    <a:lnTo>
                      <a:pt x="1" y="10931"/>
                    </a:lnTo>
                    <a:lnTo>
                      <a:pt x="2755" y="10931"/>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flipH="1" rot="10800000">
                <a:off x="4523577" y="-390247"/>
                <a:ext cx="183347" cy="688995"/>
              </a:xfrm>
              <a:custGeom>
                <a:rect b="b" l="l" r="r" t="t"/>
                <a:pathLst>
                  <a:path extrusionOk="0" h="11120" w="2959">
                    <a:moveTo>
                      <a:pt x="2769" y="188"/>
                    </a:moveTo>
                    <a:lnTo>
                      <a:pt x="2769" y="10931"/>
                    </a:lnTo>
                    <a:lnTo>
                      <a:pt x="189" y="10931"/>
                    </a:lnTo>
                    <a:lnTo>
                      <a:pt x="189" y="188"/>
                    </a:lnTo>
                    <a:close/>
                    <a:moveTo>
                      <a:pt x="102" y="0"/>
                    </a:moveTo>
                    <a:cubicBezTo>
                      <a:pt x="44" y="0"/>
                      <a:pt x="1" y="43"/>
                      <a:pt x="1" y="101"/>
                    </a:cubicBezTo>
                    <a:lnTo>
                      <a:pt x="1" y="11032"/>
                    </a:lnTo>
                    <a:cubicBezTo>
                      <a:pt x="1" y="11076"/>
                      <a:pt x="44" y="11119"/>
                      <a:pt x="102" y="11119"/>
                    </a:cubicBezTo>
                    <a:lnTo>
                      <a:pt x="2856" y="11119"/>
                    </a:lnTo>
                    <a:cubicBezTo>
                      <a:pt x="2914" y="11119"/>
                      <a:pt x="2958" y="11076"/>
                      <a:pt x="2958" y="11032"/>
                    </a:cubicBezTo>
                    <a:lnTo>
                      <a:pt x="2958" y="101"/>
                    </a:lnTo>
                    <a:cubicBezTo>
                      <a:pt x="2958" y="43"/>
                      <a:pt x="2914"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flipH="1" rot="10800000">
                <a:off x="4609824" y="-600403"/>
                <a:ext cx="10843" cy="221879"/>
              </a:xfrm>
              <a:custGeom>
                <a:rect b="b" l="l" r="r" t="t"/>
                <a:pathLst>
                  <a:path extrusionOk="0" h="3581" w="175">
                    <a:moveTo>
                      <a:pt x="87" y="0"/>
                    </a:moveTo>
                    <a:cubicBezTo>
                      <a:pt x="29" y="0"/>
                      <a:pt x="0" y="43"/>
                      <a:pt x="0" y="101"/>
                    </a:cubicBezTo>
                    <a:lnTo>
                      <a:pt x="0" y="3494"/>
                    </a:lnTo>
                    <a:cubicBezTo>
                      <a:pt x="0" y="3538"/>
                      <a:pt x="29" y="3580"/>
                      <a:pt x="87" y="3580"/>
                    </a:cubicBezTo>
                    <a:cubicBezTo>
                      <a:pt x="145" y="3580"/>
                      <a:pt x="174" y="3538"/>
                      <a:pt x="174" y="3494"/>
                    </a:cubicBezTo>
                    <a:lnTo>
                      <a:pt x="174" y="101"/>
                    </a:lnTo>
                    <a:cubicBezTo>
                      <a:pt x="174"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flipH="1" rot="10800000">
                <a:off x="4609824" y="287034"/>
                <a:ext cx="10843" cy="221879"/>
              </a:xfrm>
              <a:custGeom>
                <a:rect b="b" l="l" r="r" t="t"/>
                <a:pathLst>
                  <a:path extrusionOk="0" h="3581" w="175">
                    <a:moveTo>
                      <a:pt x="87" y="0"/>
                    </a:moveTo>
                    <a:cubicBezTo>
                      <a:pt x="29" y="0"/>
                      <a:pt x="0" y="43"/>
                      <a:pt x="0" y="101"/>
                    </a:cubicBezTo>
                    <a:lnTo>
                      <a:pt x="0" y="3493"/>
                    </a:lnTo>
                    <a:cubicBezTo>
                      <a:pt x="0" y="3537"/>
                      <a:pt x="29" y="3580"/>
                      <a:pt x="87" y="3580"/>
                    </a:cubicBezTo>
                    <a:cubicBezTo>
                      <a:pt x="145" y="3580"/>
                      <a:pt x="174" y="3537"/>
                      <a:pt x="174" y="3493"/>
                    </a:cubicBezTo>
                    <a:lnTo>
                      <a:pt x="174" y="101"/>
                    </a:lnTo>
                    <a:cubicBezTo>
                      <a:pt x="174"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4"/>
            <p:cNvGrpSpPr/>
            <p:nvPr/>
          </p:nvGrpSpPr>
          <p:grpSpPr>
            <a:xfrm>
              <a:off x="6688769" y="2"/>
              <a:ext cx="777039" cy="1366258"/>
              <a:chOff x="-3076431" y="1851552"/>
              <a:chExt cx="777039" cy="1366258"/>
            </a:xfrm>
          </p:grpSpPr>
          <p:sp>
            <p:nvSpPr>
              <p:cNvPr id="264" name="Google Shape;264;p24"/>
              <p:cNvSpPr/>
              <p:nvPr/>
            </p:nvSpPr>
            <p:spPr>
              <a:xfrm>
                <a:off x="-3071040" y="2757824"/>
                <a:ext cx="170769" cy="244370"/>
              </a:xfrm>
              <a:custGeom>
                <a:rect b="b" l="l" r="r" t="t"/>
                <a:pathLst>
                  <a:path extrusionOk="0" h="3944" w="2756">
                    <a:moveTo>
                      <a:pt x="1" y="1"/>
                    </a:moveTo>
                    <a:lnTo>
                      <a:pt x="1" y="3944"/>
                    </a:lnTo>
                    <a:lnTo>
                      <a:pt x="2755" y="3944"/>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3076431" y="2752434"/>
                <a:ext cx="182418" cy="255151"/>
              </a:xfrm>
              <a:custGeom>
                <a:rect b="b" l="l" r="r" t="t"/>
                <a:pathLst>
                  <a:path extrusionOk="0" h="4118" w="2944">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2991113" y="2542270"/>
                <a:ext cx="11773" cy="221941"/>
              </a:xfrm>
              <a:custGeom>
                <a:rect b="b" l="l" r="r" t="t"/>
                <a:pathLst>
                  <a:path extrusionOk="0" h="3582" w="19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2991113" y="2995870"/>
                <a:ext cx="11773" cy="221941"/>
              </a:xfrm>
              <a:custGeom>
                <a:rect b="b" l="l" r="r" t="t"/>
                <a:pathLst>
                  <a:path extrusionOk="0" h="3582" w="19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773761" y="2067975"/>
                <a:ext cx="171698" cy="677347"/>
              </a:xfrm>
              <a:custGeom>
                <a:rect b="b" l="l" r="r" t="t"/>
                <a:pathLst>
                  <a:path extrusionOk="0" h="10932" w="2771">
                    <a:moveTo>
                      <a:pt x="1" y="1"/>
                    </a:moveTo>
                    <a:lnTo>
                      <a:pt x="1" y="10932"/>
                    </a:lnTo>
                    <a:lnTo>
                      <a:pt x="2770" y="10932"/>
                    </a:lnTo>
                    <a:lnTo>
                      <a:pt x="2770"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2779151" y="2061717"/>
                <a:ext cx="182480" cy="688995"/>
              </a:xfrm>
              <a:custGeom>
                <a:rect b="b" l="l" r="r" t="t"/>
                <a:pathLst>
                  <a:path extrusionOk="0" h="11120" w="2945">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2693772" y="1851552"/>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2693772" y="2738989"/>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2475552" y="2070701"/>
                <a:ext cx="170769" cy="164442"/>
              </a:xfrm>
              <a:custGeom>
                <a:rect b="b" l="l" r="r" t="t"/>
                <a:pathLst>
                  <a:path extrusionOk="0" h="2654" w="2756">
                    <a:moveTo>
                      <a:pt x="1" y="1"/>
                    </a:moveTo>
                    <a:lnTo>
                      <a:pt x="1" y="2653"/>
                    </a:lnTo>
                    <a:lnTo>
                      <a:pt x="2755" y="2653"/>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2481810" y="2065310"/>
                <a:ext cx="182418" cy="175223"/>
              </a:xfrm>
              <a:custGeom>
                <a:rect b="b" l="l" r="r" t="t"/>
                <a:pathLst>
                  <a:path extrusionOk="0" h="2828" w="2944">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2396492" y="1855146"/>
                <a:ext cx="11773" cy="221879"/>
              </a:xfrm>
              <a:custGeom>
                <a:rect b="b" l="l" r="r" t="t"/>
                <a:pathLst>
                  <a:path extrusionOk="0" h="3581" w="19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2396492" y="2228820"/>
                <a:ext cx="11773" cy="221879"/>
              </a:xfrm>
              <a:custGeom>
                <a:rect b="b" l="l" r="r" t="t"/>
                <a:pathLst>
                  <a:path extrusionOk="0" h="3581" w="19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4"/>
            <p:cNvGrpSpPr/>
            <p:nvPr/>
          </p:nvGrpSpPr>
          <p:grpSpPr>
            <a:xfrm>
              <a:off x="4942387" y="-134882"/>
              <a:ext cx="1655820" cy="1386023"/>
              <a:chOff x="79937" y="-134882"/>
              <a:chExt cx="1655820" cy="1386023"/>
            </a:xfrm>
          </p:grpSpPr>
          <p:sp>
            <p:nvSpPr>
              <p:cNvPr id="277" name="Google Shape;277;p24"/>
              <p:cNvSpPr/>
              <p:nvPr/>
            </p:nvSpPr>
            <p:spPr>
              <a:xfrm>
                <a:off x="85327" y="360445"/>
                <a:ext cx="171636" cy="244370"/>
              </a:xfrm>
              <a:custGeom>
                <a:rect b="b" l="l" r="r" t="t"/>
                <a:pathLst>
                  <a:path extrusionOk="0" h="3944" w="2770">
                    <a:moveTo>
                      <a:pt x="1" y="1"/>
                    </a:moveTo>
                    <a:lnTo>
                      <a:pt x="1" y="3944"/>
                    </a:lnTo>
                    <a:lnTo>
                      <a:pt x="2769" y="3944"/>
                    </a:lnTo>
                    <a:lnTo>
                      <a:pt x="2769"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79937" y="355055"/>
                <a:ext cx="182418" cy="255151"/>
              </a:xfrm>
              <a:custGeom>
                <a:rect b="b" l="l" r="r" t="t"/>
                <a:pathLst>
                  <a:path extrusionOk="0" h="4118" w="2944">
                    <a:moveTo>
                      <a:pt x="2755" y="190"/>
                    </a:moveTo>
                    <a:lnTo>
                      <a:pt x="2755" y="3930"/>
                    </a:lnTo>
                    <a:lnTo>
                      <a:pt x="189" y="3930"/>
                    </a:lnTo>
                    <a:lnTo>
                      <a:pt x="189" y="190"/>
                    </a:lnTo>
                    <a:close/>
                    <a:moveTo>
                      <a:pt x="88" y="1"/>
                    </a:moveTo>
                    <a:cubicBezTo>
                      <a:pt x="44" y="1"/>
                      <a:pt x="1" y="45"/>
                      <a:pt x="1" y="88"/>
                    </a:cubicBezTo>
                    <a:lnTo>
                      <a:pt x="1" y="4031"/>
                    </a:lnTo>
                    <a:cubicBezTo>
                      <a:pt x="1" y="4075"/>
                      <a:pt x="44" y="4118"/>
                      <a:pt x="88" y="4118"/>
                    </a:cubicBezTo>
                    <a:lnTo>
                      <a:pt x="2856" y="4118"/>
                    </a:lnTo>
                    <a:cubicBezTo>
                      <a:pt x="2900" y="4118"/>
                      <a:pt x="2943" y="4075"/>
                      <a:pt x="2943" y="4031"/>
                    </a:cubicBezTo>
                    <a:lnTo>
                      <a:pt x="2943" y="88"/>
                    </a:lnTo>
                    <a:cubicBezTo>
                      <a:pt x="2943" y="45"/>
                      <a:pt x="2900"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165254" y="144891"/>
                <a:ext cx="11773" cy="221941"/>
              </a:xfrm>
              <a:custGeom>
                <a:rect b="b" l="l" r="r" t="t"/>
                <a:pathLst>
                  <a:path extrusionOk="0" h="3582" w="190">
                    <a:moveTo>
                      <a:pt x="102" y="0"/>
                    </a:moveTo>
                    <a:cubicBezTo>
                      <a:pt x="44" y="0"/>
                      <a:pt x="0" y="45"/>
                      <a:pt x="0" y="103"/>
                    </a:cubicBezTo>
                    <a:lnTo>
                      <a:pt x="0" y="3480"/>
                    </a:lnTo>
                    <a:cubicBezTo>
                      <a:pt x="0" y="3538"/>
                      <a:pt x="44" y="3582"/>
                      <a:pt x="102" y="3582"/>
                    </a:cubicBezTo>
                    <a:cubicBezTo>
                      <a:pt x="145" y="3582"/>
                      <a:pt x="189" y="3538"/>
                      <a:pt x="189" y="3480"/>
                    </a:cubicBezTo>
                    <a:lnTo>
                      <a:pt x="189" y="103"/>
                    </a:lnTo>
                    <a:cubicBezTo>
                      <a:pt x="189" y="45"/>
                      <a:pt x="145"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165254" y="598553"/>
                <a:ext cx="11773" cy="221879"/>
              </a:xfrm>
              <a:custGeom>
                <a:rect b="b" l="l" r="r" t="t"/>
                <a:pathLst>
                  <a:path extrusionOk="0" h="3581" w="190">
                    <a:moveTo>
                      <a:pt x="102" y="0"/>
                    </a:moveTo>
                    <a:cubicBezTo>
                      <a:pt x="44" y="0"/>
                      <a:pt x="0" y="43"/>
                      <a:pt x="0" y="101"/>
                    </a:cubicBezTo>
                    <a:lnTo>
                      <a:pt x="0" y="3493"/>
                    </a:lnTo>
                    <a:cubicBezTo>
                      <a:pt x="0" y="3537"/>
                      <a:pt x="44" y="3580"/>
                      <a:pt x="102" y="3580"/>
                    </a:cubicBezTo>
                    <a:cubicBezTo>
                      <a:pt x="145" y="3580"/>
                      <a:pt x="189" y="3537"/>
                      <a:pt x="189" y="3493"/>
                    </a:cubicBezTo>
                    <a:lnTo>
                      <a:pt x="189" y="101"/>
                    </a:lnTo>
                    <a:cubicBezTo>
                      <a:pt x="189" y="43"/>
                      <a:pt x="145"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383536" y="127796"/>
                <a:ext cx="170769" cy="677347"/>
              </a:xfrm>
              <a:custGeom>
                <a:rect b="b" l="l" r="r" t="t"/>
                <a:pathLst>
                  <a:path extrusionOk="0" h="10932" w="2756">
                    <a:moveTo>
                      <a:pt x="1" y="1"/>
                    </a:moveTo>
                    <a:lnTo>
                      <a:pt x="1" y="10932"/>
                    </a:lnTo>
                    <a:lnTo>
                      <a:pt x="2755" y="10932"/>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377216" y="121600"/>
                <a:ext cx="182480" cy="688933"/>
              </a:xfrm>
              <a:custGeom>
                <a:rect b="b" l="l" r="r" t="t"/>
                <a:pathLst>
                  <a:path extrusionOk="0" h="11119" w="2945">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462596" y="-88626"/>
                <a:ext cx="11711" cy="221879"/>
              </a:xfrm>
              <a:custGeom>
                <a:rect b="b" l="l" r="r" t="t"/>
                <a:pathLst>
                  <a:path extrusionOk="0" h="3581"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462596" y="798810"/>
                <a:ext cx="11711" cy="221941"/>
              </a:xfrm>
              <a:custGeom>
                <a:rect b="b" l="l" r="r" t="t"/>
                <a:pathLst>
                  <a:path extrusionOk="0" h="3582"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680816" y="131389"/>
                <a:ext cx="170769" cy="163574"/>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675425" y="125193"/>
                <a:ext cx="182480" cy="175161"/>
              </a:xfrm>
              <a:custGeom>
                <a:rect b="b" l="l" r="r" t="t"/>
                <a:pathLst>
                  <a:path extrusionOk="0" h="2827" w="2945">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760805" y="-85033"/>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760805" y="288641"/>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978157" y="81603"/>
                <a:ext cx="171636" cy="953998"/>
              </a:xfrm>
              <a:custGeom>
                <a:rect b="b" l="l" r="r" t="t"/>
                <a:pathLst>
                  <a:path extrusionOk="0" h="15397" w="2770">
                    <a:moveTo>
                      <a:pt x="1" y="0"/>
                    </a:moveTo>
                    <a:lnTo>
                      <a:pt x="1" y="15396"/>
                    </a:lnTo>
                    <a:lnTo>
                      <a:pt x="2769" y="15396"/>
                    </a:lnTo>
                    <a:lnTo>
                      <a:pt x="2769"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972767" y="75283"/>
                <a:ext cx="182418" cy="965709"/>
              </a:xfrm>
              <a:custGeom>
                <a:rect b="b" l="l" r="r" t="t"/>
                <a:pathLst>
                  <a:path extrusionOk="0" h="15586" w="2944">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1058085" y="-134882"/>
                <a:ext cx="11773" cy="221941"/>
              </a:xfrm>
              <a:custGeom>
                <a:rect b="b" l="l" r="r" t="t"/>
                <a:pathLst>
                  <a:path extrusionOk="0" h="3582" w="19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1058085" y="1029201"/>
                <a:ext cx="11773" cy="221941"/>
              </a:xfrm>
              <a:custGeom>
                <a:rect b="b" l="l" r="r" t="t"/>
                <a:pathLst>
                  <a:path extrusionOk="0" h="3582" w="19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1276367" y="668567"/>
                <a:ext cx="170769" cy="138419"/>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1270047" y="662247"/>
                <a:ext cx="182480" cy="150129"/>
              </a:xfrm>
              <a:custGeom>
                <a:rect b="b" l="l" r="r" t="t"/>
                <a:pathLst>
                  <a:path extrusionOk="0" h="2423" w="2945">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1355426" y="452083"/>
                <a:ext cx="11711" cy="221941"/>
              </a:xfrm>
              <a:custGeom>
                <a:rect b="b" l="l" r="r" t="t"/>
                <a:pathLst>
                  <a:path extrusionOk="0" h="3582" w="189">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1355426" y="800601"/>
                <a:ext cx="11711" cy="221941"/>
              </a:xfrm>
              <a:custGeom>
                <a:rect b="b" l="l" r="r" t="t"/>
                <a:pathLst>
                  <a:path extrusionOk="0" h="3582" w="189">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1559659" y="218104"/>
                <a:ext cx="170707" cy="200379"/>
              </a:xfrm>
              <a:custGeom>
                <a:rect b="b" l="l" r="r" t="t"/>
                <a:pathLst>
                  <a:path extrusionOk="0" h="3234" w="2755">
                    <a:moveTo>
                      <a:pt x="0" y="0"/>
                    </a:moveTo>
                    <a:lnTo>
                      <a:pt x="0" y="3234"/>
                    </a:lnTo>
                    <a:lnTo>
                      <a:pt x="2755" y="3234"/>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1553339" y="211846"/>
                <a:ext cx="182418" cy="212027"/>
              </a:xfrm>
              <a:custGeom>
                <a:rect b="b" l="l" r="r" t="t"/>
                <a:pathLst>
                  <a:path extrusionOk="0" h="3422" w="2944">
                    <a:moveTo>
                      <a:pt x="2755" y="188"/>
                    </a:moveTo>
                    <a:lnTo>
                      <a:pt x="2755" y="3233"/>
                    </a:lnTo>
                    <a:lnTo>
                      <a:pt x="189" y="3233"/>
                    </a:lnTo>
                    <a:lnTo>
                      <a:pt x="189" y="188"/>
                    </a:lnTo>
                    <a:close/>
                    <a:moveTo>
                      <a:pt x="102" y="0"/>
                    </a:moveTo>
                    <a:cubicBezTo>
                      <a:pt x="44" y="0"/>
                      <a:pt x="0" y="43"/>
                      <a:pt x="0" y="101"/>
                    </a:cubicBezTo>
                    <a:lnTo>
                      <a:pt x="0" y="3335"/>
                    </a:lnTo>
                    <a:cubicBezTo>
                      <a:pt x="0" y="3378"/>
                      <a:pt x="44" y="3422"/>
                      <a:pt x="102" y="3422"/>
                    </a:cubicBezTo>
                    <a:lnTo>
                      <a:pt x="2857" y="3422"/>
                    </a:lnTo>
                    <a:cubicBezTo>
                      <a:pt x="2900" y="3422"/>
                      <a:pt x="2944" y="3378"/>
                      <a:pt x="2944" y="3335"/>
                    </a:cubicBezTo>
                    <a:lnTo>
                      <a:pt x="2944" y="101"/>
                    </a:lnTo>
                    <a:cubicBezTo>
                      <a:pt x="2944" y="43"/>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1638657" y="1681"/>
                <a:ext cx="11711" cy="221879"/>
              </a:xfrm>
              <a:custGeom>
                <a:rect b="b" l="l" r="r" t="t"/>
                <a:pathLst>
                  <a:path extrusionOk="0" h="3581" w="189">
                    <a:moveTo>
                      <a:pt x="102" y="0"/>
                    </a:moveTo>
                    <a:cubicBezTo>
                      <a:pt x="44" y="0"/>
                      <a:pt x="1" y="43"/>
                      <a:pt x="1" y="101"/>
                    </a:cubicBezTo>
                    <a:lnTo>
                      <a:pt x="1" y="3493"/>
                    </a:lnTo>
                    <a:cubicBezTo>
                      <a:pt x="1" y="3537"/>
                      <a:pt x="44" y="3580"/>
                      <a:pt x="102" y="3580"/>
                    </a:cubicBezTo>
                    <a:cubicBezTo>
                      <a:pt x="146" y="3580"/>
                      <a:pt x="189" y="3537"/>
                      <a:pt x="189" y="3493"/>
                    </a:cubicBezTo>
                    <a:lnTo>
                      <a:pt x="189" y="101"/>
                    </a:lnTo>
                    <a:cubicBezTo>
                      <a:pt x="189" y="43"/>
                      <a:pt x="146"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1638657" y="412097"/>
                <a:ext cx="11711" cy="222003"/>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29000"/>
          </a:blip>
          <a:stretch>
            <a:fillRect/>
          </a:stretch>
        </p:blipFill>
        <p:spPr>
          <a:xfrm>
            <a:off x="1" y="-6858"/>
            <a:ext cx="9143998" cy="5157217"/>
          </a:xfrm>
          <a:prstGeom prst="rect">
            <a:avLst/>
          </a:prstGeom>
          <a:noFill/>
          <a:ln>
            <a:noFill/>
          </a:ln>
        </p:spPr>
      </p:pic>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720000" y="1215750"/>
            <a:ext cx="7704000" cy="283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Albert Sans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1" name="Google Shape;21;p4"/>
          <p:cNvGrpSpPr/>
          <p:nvPr/>
        </p:nvGrpSpPr>
        <p:grpSpPr>
          <a:xfrm>
            <a:off x="8298336" y="4201128"/>
            <a:ext cx="845673" cy="942381"/>
            <a:chOff x="8298336" y="4201128"/>
            <a:chExt cx="845673" cy="942381"/>
          </a:xfrm>
        </p:grpSpPr>
        <p:sp>
          <p:nvSpPr>
            <p:cNvPr id="22" name="Google Shape;22;p4"/>
            <p:cNvSpPr/>
            <p:nvPr/>
          </p:nvSpPr>
          <p:spPr>
            <a:xfrm flipH="1">
              <a:off x="8304823" y="4661118"/>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flipH="1">
              <a:off x="8298336" y="4654631"/>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flipH="1">
              <a:off x="8386781" y="4825032"/>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flipH="1">
              <a:off x="8386781" y="4436763"/>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flipH="1">
              <a:off x="8960503" y="4425547"/>
              <a:ext cx="177018" cy="143490"/>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flipH="1">
              <a:off x="9043360" y="4562421"/>
              <a:ext cx="11240" cy="230072"/>
            </a:xfrm>
            <a:custGeom>
              <a:rect b="b" l="l" r="r" t="t"/>
              <a:pathLst>
                <a:path extrusionOk="0" h="3582" w="175">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flipH="1">
              <a:off x="9043360" y="4201128"/>
              <a:ext cx="11240" cy="230072"/>
            </a:xfrm>
            <a:custGeom>
              <a:rect b="b" l="l" r="r" t="t"/>
              <a:pathLst>
                <a:path extrusionOk="0" h="3582" w="175">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flipH="1">
              <a:off x="8652264" y="4571734"/>
              <a:ext cx="177018" cy="348319"/>
            </a:xfrm>
            <a:custGeom>
              <a:rect b="b" l="l" r="r" t="t"/>
              <a:pathLst>
                <a:path extrusionOk="0" h="5423" w="2756">
                  <a:moveTo>
                    <a:pt x="1" y="0"/>
                  </a:moveTo>
                  <a:lnTo>
                    <a:pt x="1" y="5422"/>
                  </a:lnTo>
                  <a:lnTo>
                    <a:pt x="2755" y="5422"/>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flipH="1">
              <a:off x="8645777" y="4565247"/>
              <a:ext cx="189093" cy="360395"/>
            </a:xfrm>
            <a:custGeom>
              <a:rect b="b" l="l" r="r" t="t"/>
              <a:pathLst>
                <a:path extrusionOk="0" h="5611" w="2944">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8734222" y="4913501"/>
              <a:ext cx="12204" cy="230008"/>
            </a:xfrm>
            <a:custGeom>
              <a:rect b="b" l="l" r="r" t="t"/>
              <a:pathLst>
                <a:path extrusionOk="0" h="3581" w="19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a:off x="8734222" y="4348278"/>
              <a:ext cx="12204" cy="229108"/>
            </a:xfrm>
            <a:custGeom>
              <a:rect b="b" l="l" r="r" t="t"/>
              <a:pathLst>
                <a:path extrusionOk="0" h="3567" w="19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flipH="1">
              <a:off x="8953952" y="4418996"/>
              <a:ext cx="190057" cy="155629"/>
            </a:xfrm>
            <a:custGeom>
              <a:rect b="b" l="l" r="r" t="t"/>
              <a:pathLst>
                <a:path extrusionOk="0" h="2423" w="2959">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4"/>
          <p:cNvSpPr/>
          <p:nvPr/>
        </p:nvSpPr>
        <p:spPr>
          <a:xfrm flipH="1" rot="745779">
            <a:off x="-4348736" y="4577748"/>
            <a:ext cx="9544045" cy="1601042"/>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pic>
        <p:nvPicPr>
          <p:cNvPr id="36" name="Google Shape;36;p5"/>
          <p:cNvPicPr preferRelativeResize="0"/>
          <p:nvPr/>
        </p:nvPicPr>
        <p:blipFill>
          <a:blip r:embed="rId2">
            <a:alphaModFix amt="35000"/>
          </a:blip>
          <a:stretch>
            <a:fillRect/>
          </a:stretch>
        </p:blipFill>
        <p:spPr>
          <a:xfrm>
            <a:off x="1" y="-6858"/>
            <a:ext cx="9143998" cy="5157216"/>
          </a:xfrm>
          <a:prstGeom prst="rect">
            <a:avLst/>
          </a:prstGeom>
          <a:noFill/>
          <a:ln>
            <a:noFill/>
          </a:ln>
        </p:spPr>
      </p:pic>
      <p:sp>
        <p:nvSpPr>
          <p:cNvPr id="37" name="Google Shape;3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5"/>
          <p:cNvSpPr txBox="1"/>
          <p:nvPr>
            <p:ph idx="1" type="subTitle"/>
          </p:nvPr>
        </p:nvSpPr>
        <p:spPr>
          <a:xfrm>
            <a:off x="5002946" y="2939601"/>
            <a:ext cx="3350400" cy="13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 name="Google Shape;39;p5"/>
          <p:cNvSpPr txBox="1"/>
          <p:nvPr>
            <p:ph idx="2" type="subTitle"/>
          </p:nvPr>
        </p:nvSpPr>
        <p:spPr>
          <a:xfrm>
            <a:off x="713225" y="2939601"/>
            <a:ext cx="3350400" cy="13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 name="Google Shape;40;p5"/>
          <p:cNvSpPr txBox="1"/>
          <p:nvPr>
            <p:ph idx="3" type="subTitle"/>
          </p:nvPr>
        </p:nvSpPr>
        <p:spPr>
          <a:xfrm>
            <a:off x="713225" y="2365950"/>
            <a:ext cx="3350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 name="Google Shape;41;p5"/>
          <p:cNvSpPr txBox="1"/>
          <p:nvPr>
            <p:ph idx="4" type="subTitle"/>
          </p:nvPr>
        </p:nvSpPr>
        <p:spPr>
          <a:xfrm>
            <a:off x="5002942" y="2365950"/>
            <a:ext cx="3350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 name="Google Shape;42;p5"/>
          <p:cNvSpPr/>
          <p:nvPr/>
        </p:nvSpPr>
        <p:spPr>
          <a:xfrm rot="425134">
            <a:off x="678648" y="-938956"/>
            <a:ext cx="9144143" cy="1533957"/>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pic>
        <p:nvPicPr>
          <p:cNvPr id="44" name="Google Shape;44;p6"/>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6"/>
          <p:cNvSpPr/>
          <p:nvPr/>
        </p:nvSpPr>
        <p:spPr>
          <a:xfrm>
            <a:off x="-1779475" y="-826875"/>
            <a:ext cx="9144101" cy="2377428"/>
          </a:xfrm>
          <a:custGeom>
            <a:rect b="b" l="l" r="r" t="t"/>
            <a:pathLst>
              <a:path extrusionOk="0" h="73270" w="281986">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pic>
        <p:nvPicPr>
          <p:cNvPr id="48" name="Google Shape;48;p7"/>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49" name="Google Shape;49;p7"/>
          <p:cNvSpPr txBox="1"/>
          <p:nvPr>
            <p:ph type="title"/>
          </p:nvPr>
        </p:nvSpPr>
        <p:spPr>
          <a:xfrm>
            <a:off x="713225" y="1365525"/>
            <a:ext cx="32328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7"/>
          <p:cNvSpPr txBox="1"/>
          <p:nvPr>
            <p:ph idx="1" type="subTitle"/>
          </p:nvPr>
        </p:nvSpPr>
        <p:spPr>
          <a:xfrm>
            <a:off x="713225" y="2005250"/>
            <a:ext cx="3232800" cy="17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Albert Sans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51" name="Google Shape;51;p7"/>
          <p:cNvSpPr/>
          <p:nvPr>
            <p:ph idx="2" type="pic"/>
          </p:nvPr>
        </p:nvSpPr>
        <p:spPr>
          <a:xfrm>
            <a:off x="5273125" y="1093375"/>
            <a:ext cx="3157800" cy="2956800"/>
          </a:xfrm>
          <a:prstGeom prst="rect">
            <a:avLst/>
          </a:prstGeom>
          <a:noFill/>
          <a:ln cap="flat" cmpd="sng" w="9525">
            <a:solidFill>
              <a:schemeClr val="accent1"/>
            </a:solidFill>
            <a:prstDash val="solid"/>
            <a:round/>
            <a:headEnd len="sm" w="sm" type="none"/>
            <a:tailEnd len="sm" w="sm" type="none"/>
          </a:ln>
        </p:spPr>
      </p:sp>
      <p:sp>
        <p:nvSpPr>
          <p:cNvPr id="52" name="Google Shape;52;p7"/>
          <p:cNvSpPr/>
          <p:nvPr/>
        </p:nvSpPr>
        <p:spPr>
          <a:xfrm flipH="1" rot="-365325">
            <a:off x="-47690" y="4153624"/>
            <a:ext cx="9544079" cy="1601048"/>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pic>
        <p:nvPicPr>
          <p:cNvPr id="54" name="Google Shape;54;p8"/>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55" name="Google Shape;5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6" name="Google Shape;56;p8"/>
          <p:cNvGrpSpPr/>
          <p:nvPr/>
        </p:nvGrpSpPr>
        <p:grpSpPr>
          <a:xfrm>
            <a:off x="8529511" y="3752003"/>
            <a:ext cx="498296" cy="1259034"/>
            <a:chOff x="137488" y="-9872"/>
            <a:chExt cx="498296" cy="1259034"/>
          </a:xfrm>
        </p:grpSpPr>
        <p:sp>
          <p:nvSpPr>
            <p:cNvPr id="57" name="Google Shape;57;p8"/>
            <p:cNvSpPr/>
            <p:nvPr/>
          </p:nvSpPr>
          <p:spPr>
            <a:xfrm flipH="1" rot="10800000">
              <a:off x="144103" y="226685"/>
              <a:ext cx="176954" cy="797994"/>
            </a:xfrm>
            <a:custGeom>
              <a:rect b="b" l="l" r="r" t="t"/>
              <a:pathLst>
                <a:path extrusionOk="0" h="12424" w="2755">
                  <a:moveTo>
                    <a:pt x="0" y="0"/>
                  </a:moveTo>
                  <a:lnTo>
                    <a:pt x="0" y="12424"/>
                  </a:lnTo>
                  <a:lnTo>
                    <a:pt x="2754" y="12424"/>
                  </a:lnTo>
                  <a:lnTo>
                    <a:pt x="2754"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flipH="1" rot="10800000">
              <a:off x="137488" y="220134"/>
              <a:ext cx="189157" cy="811096"/>
            </a:xfrm>
            <a:custGeom>
              <a:rect b="b" l="l" r="r" t="t"/>
              <a:pathLst>
                <a:path extrusionOk="0" h="12628" w="2945">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flipH="1" rot="10800000">
              <a:off x="225996" y="3167"/>
              <a:ext cx="12139" cy="229173"/>
            </a:xfrm>
            <a:custGeom>
              <a:rect b="b" l="l" r="r" t="t"/>
              <a:pathLst>
                <a:path extrusionOk="0" h="3568" w="189">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flipH="1" rot="10800000">
              <a:off x="225996" y="1019026"/>
              <a:ext cx="12139" cy="230136"/>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flipH="1" rot="10800000">
              <a:off x="452278" y="213648"/>
              <a:ext cx="176954" cy="207656"/>
            </a:xfrm>
            <a:custGeom>
              <a:rect b="b" l="l" r="r" t="t"/>
              <a:pathLst>
                <a:path extrusionOk="0" h="3233" w="2755">
                  <a:moveTo>
                    <a:pt x="0" y="0"/>
                  </a:moveTo>
                  <a:lnTo>
                    <a:pt x="0" y="3233"/>
                  </a:lnTo>
                  <a:lnTo>
                    <a:pt x="2754" y="3233"/>
                  </a:lnTo>
                  <a:lnTo>
                    <a:pt x="2754"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flipH="1" rot="10800000">
              <a:off x="534171" y="-9872"/>
              <a:ext cx="12204" cy="230072"/>
            </a:xfrm>
            <a:custGeom>
              <a:rect b="b" l="l" r="r" t="t"/>
              <a:pathLst>
                <a:path extrusionOk="0" h="3582" w="19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flipH="1" rot="10800000">
              <a:off x="534171" y="415651"/>
              <a:ext cx="12204" cy="230072"/>
            </a:xfrm>
            <a:custGeom>
              <a:rect b="b" l="l" r="r" t="t"/>
              <a:pathLst>
                <a:path extrusionOk="0" h="3582" w="19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flipH="1" rot="10800000">
              <a:off x="445791" y="208060"/>
              <a:ext cx="189992" cy="219795"/>
            </a:xfrm>
            <a:custGeom>
              <a:rect b="b" l="l" r="r" t="t"/>
              <a:pathLst>
                <a:path extrusionOk="0" h="3422" w="2958">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pic>
        <p:nvPicPr>
          <p:cNvPr id="66" name="Google Shape;66;p9"/>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67" name="Google Shape;6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8" name="Google Shape;6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 name="Google Shape;69;p9"/>
          <p:cNvSpPr/>
          <p:nvPr/>
        </p:nvSpPr>
        <p:spPr>
          <a:xfrm flipH="1" rot="745779">
            <a:off x="-5511786" y="3575123"/>
            <a:ext cx="9544045" cy="1601042"/>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p:nvPr>
            <p:ph idx="2" type="pic"/>
          </p:nvPr>
        </p:nvSpPr>
        <p:spPr>
          <a:xfrm>
            <a:off x="-50" y="0"/>
            <a:ext cx="9144000" cy="5143500"/>
          </a:xfrm>
          <a:prstGeom prst="rect">
            <a:avLst/>
          </a:prstGeom>
          <a:noFill/>
          <a:ln>
            <a:noFill/>
          </a:ln>
        </p:spPr>
      </p:sp>
      <p:sp>
        <p:nvSpPr>
          <p:cNvPr id="72" name="Google Shape;72;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Jura"/>
              <a:buNone/>
              <a:defRPr b="1" sz="3000">
                <a:solidFill>
                  <a:schemeClr val="dk1"/>
                </a:solidFill>
                <a:latin typeface="Jura"/>
                <a:ea typeface="Jura"/>
                <a:cs typeface="Jura"/>
                <a:sym typeface="Jura"/>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36.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alphavantage.co/" TargetMode="External"/><Relationship Id="rId4" Type="http://schemas.openxmlformats.org/officeDocument/2006/relationships/image" Target="../media/image9.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5"/>
          <p:cNvSpPr txBox="1"/>
          <p:nvPr>
            <p:ph type="ctrTitle"/>
          </p:nvPr>
        </p:nvSpPr>
        <p:spPr>
          <a:xfrm>
            <a:off x="534150" y="933825"/>
            <a:ext cx="8075700" cy="167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AMZN STOCK ANALYSIS: ETL PIPELINE</a:t>
            </a:r>
            <a:endParaRPr/>
          </a:p>
        </p:txBody>
      </p:sp>
      <p:sp>
        <p:nvSpPr>
          <p:cNvPr id="306" name="Google Shape;306;p25"/>
          <p:cNvSpPr txBox="1"/>
          <p:nvPr>
            <p:ph idx="1" type="subTitle"/>
          </p:nvPr>
        </p:nvSpPr>
        <p:spPr>
          <a:xfrm>
            <a:off x="2307600" y="2670450"/>
            <a:ext cx="4528800" cy="60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Presented by the Pipeline Pandas</a:t>
            </a:r>
            <a:endParaRPr/>
          </a:p>
          <a:p>
            <a:pPr indent="0" lvl="0" marL="0" rtl="0" algn="ctr">
              <a:spcBef>
                <a:spcPts val="0"/>
              </a:spcBef>
              <a:spcAft>
                <a:spcPts val="0"/>
              </a:spcAft>
              <a:buNone/>
            </a:pPr>
            <a:r>
              <a:rPr lang="en"/>
              <a:t>Amrita | Nick | Jasmine | Alejandro</a:t>
            </a:r>
            <a:endParaRPr/>
          </a:p>
          <a:p>
            <a:pPr indent="0" lvl="0" marL="0" rtl="0" algn="ctr">
              <a:spcBef>
                <a:spcPts val="0"/>
              </a:spcBef>
              <a:spcAft>
                <a:spcPts val="0"/>
              </a:spcAft>
              <a:buNone/>
            </a:pPr>
            <a:r>
              <a:t/>
            </a:r>
            <a:endParaRPr/>
          </a:p>
        </p:txBody>
      </p:sp>
      <p:sp>
        <p:nvSpPr>
          <p:cNvPr id="307" name="Google Shape;307;p25"/>
          <p:cNvSpPr/>
          <p:nvPr/>
        </p:nvSpPr>
        <p:spPr>
          <a:xfrm>
            <a:off x="-6" y="3501520"/>
            <a:ext cx="9144101" cy="1533950"/>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25"/>
          <p:cNvPicPr preferRelativeResize="0"/>
          <p:nvPr/>
        </p:nvPicPr>
        <p:blipFill>
          <a:blip r:embed="rId3">
            <a:alphaModFix/>
          </a:blip>
          <a:stretch>
            <a:fillRect/>
          </a:stretch>
        </p:blipFill>
        <p:spPr>
          <a:xfrm>
            <a:off x="-218975" y="2077463"/>
            <a:ext cx="3118750" cy="38100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34"/>
          <p:cNvPicPr preferRelativeResize="0"/>
          <p:nvPr/>
        </p:nvPicPr>
        <p:blipFill>
          <a:blip r:embed="rId3">
            <a:alphaModFix/>
          </a:blip>
          <a:stretch>
            <a:fillRect/>
          </a:stretch>
        </p:blipFill>
        <p:spPr>
          <a:xfrm>
            <a:off x="3651600" y="1521083"/>
            <a:ext cx="5340000" cy="1615692"/>
          </a:xfrm>
          <a:prstGeom prst="rect">
            <a:avLst/>
          </a:prstGeom>
          <a:noFill/>
          <a:ln>
            <a:noFill/>
          </a:ln>
        </p:spPr>
      </p:pic>
      <p:pic>
        <p:nvPicPr>
          <p:cNvPr id="474" name="Google Shape;474;p34"/>
          <p:cNvPicPr preferRelativeResize="0"/>
          <p:nvPr/>
        </p:nvPicPr>
        <p:blipFill>
          <a:blip r:embed="rId4">
            <a:alphaModFix/>
          </a:blip>
          <a:stretch>
            <a:fillRect/>
          </a:stretch>
        </p:blipFill>
        <p:spPr>
          <a:xfrm>
            <a:off x="152400" y="342900"/>
            <a:ext cx="8839200" cy="947574"/>
          </a:xfrm>
          <a:prstGeom prst="rect">
            <a:avLst/>
          </a:prstGeom>
          <a:noFill/>
          <a:ln>
            <a:noFill/>
          </a:ln>
        </p:spPr>
      </p:pic>
      <p:sp>
        <p:nvSpPr>
          <p:cNvPr id="475" name="Google Shape;475;p34"/>
          <p:cNvSpPr txBox="1"/>
          <p:nvPr/>
        </p:nvSpPr>
        <p:spPr>
          <a:xfrm>
            <a:off x="202525" y="1521075"/>
            <a:ext cx="3236400" cy="12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Jura"/>
                <a:ea typeface="Jura"/>
                <a:cs typeface="Jura"/>
                <a:sym typeface="Jura"/>
              </a:rPr>
              <a:t>Followed by the transformation code which set the new columns for our Dataframe</a:t>
            </a:r>
            <a:endParaRPr sz="1200">
              <a:solidFill>
                <a:schemeClr val="dk1"/>
              </a:solidFill>
              <a:latin typeface="Jura"/>
              <a:ea typeface="Jura"/>
              <a:cs typeface="Jura"/>
              <a:sym typeface="Jura"/>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476" name="Google Shape;476;p34"/>
          <p:cNvSpPr txBox="1"/>
          <p:nvPr/>
        </p:nvSpPr>
        <p:spPr>
          <a:xfrm>
            <a:off x="5556575" y="3536538"/>
            <a:ext cx="2596800" cy="14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Jura"/>
                <a:ea typeface="Jura"/>
                <a:cs typeface="Jura"/>
                <a:sym typeface="Jura"/>
              </a:rPr>
              <a:t>Finally changing the dataframe from the index as primary key </a:t>
            </a:r>
            <a:endParaRPr sz="1200">
              <a:solidFill>
                <a:schemeClr val="dk1"/>
              </a:solidFill>
              <a:latin typeface="Jura"/>
              <a:ea typeface="Jura"/>
              <a:cs typeface="Jura"/>
              <a:sym typeface="Jura"/>
            </a:endParaRPr>
          </a:p>
          <a:p>
            <a:pPr indent="0" lvl="0" marL="0" rtl="0" algn="l">
              <a:spcBef>
                <a:spcPts val="0"/>
              </a:spcBef>
              <a:spcAft>
                <a:spcPts val="0"/>
              </a:spcAft>
              <a:buNone/>
            </a:pPr>
            <a:r>
              <a:rPr lang="en" sz="1200">
                <a:solidFill>
                  <a:schemeClr val="dk1"/>
                </a:solidFill>
                <a:latin typeface="Jura"/>
                <a:ea typeface="Jura"/>
                <a:cs typeface="Jura"/>
                <a:sym typeface="Jura"/>
              </a:rPr>
              <a:t>—&gt; to the date, as each date is already unique.</a:t>
            </a:r>
            <a:endParaRPr sz="1200">
              <a:solidFill>
                <a:schemeClr val="dk1"/>
              </a:solidFill>
              <a:latin typeface="Jura"/>
              <a:ea typeface="Jura"/>
              <a:cs typeface="Jura"/>
              <a:sym typeface="Jura"/>
            </a:endParaRPr>
          </a:p>
          <a:p>
            <a:pPr indent="0" lvl="0" marL="0" rtl="0" algn="l">
              <a:spcBef>
                <a:spcPts val="0"/>
              </a:spcBef>
              <a:spcAft>
                <a:spcPts val="0"/>
              </a:spcAft>
              <a:buNone/>
            </a:pPr>
            <a:r>
              <a:rPr lang="en" sz="1200">
                <a:solidFill>
                  <a:schemeClr val="dk1"/>
                </a:solidFill>
                <a:latin typeface="Jura"/>
                <a:ea typeface="Jura"/>
                <a:cs typeface="Jura"/>
                <a:sym typeface="Jura"/>
              </a:rPr>
              <a:t>Keeping our dataframe to essential </a:t>
            </a:r>
            <a:r>
              <a:rPr lang="en" sz="1200">
                <a:solidFill>
                  <a:schemeClr val="dk1"/>
                </a:solidFill>
                <a:latin typeface="Jura"/>
                <a:ea typeface="Jura"/>
                <a:cs typeface="Jura"/>
                <a:sym typeface="Jura"/>
              </a:rPr>
              <a:t>information only.</a:t>
            </a:r>
            <a:endParaRPr sz="1200">
              <a:solidFill>
                <a:schemeClr val="dk1"/>
              </a:solidFill>
              <a:latin typeface="Jura"/>
              <a:ea typeface="Jura"/>
              <a:cs typeface="Jura"/>
              <a:sym typeface="Jura"/>
            </a:endParaRPr>
          </a:p>
        </p:txBody>
      </p:sp>
      <p:pic>
        <p:nvPicPr>
          <p:cNvPr id="477" name="Google Shape;477;p34"/>
          <p:cNvPicPr preferRelativeResize="0"/>
          <p:nvPr/>
        </p:nvPicPr>
        <p:blipFill>
          <a:blip r:embed="rId5">
            <a:alphaModFix/>
          </a:blip>
          <a:stretch>
            <a:fillRect/>
          </a:stretch>
        </p:blipFill>
        <p:spPr>
          <a:xfrm>
            <a:off x="354900" y="3250025"/>
            <a:ext cx="4763499" cy="175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5"/>
          <p:cNvSpPr txBox="1"/>
          <p:nvPr>
            <p:ph idx="2" type="title"/>
          </p:nvPr>
        </p:nvSpPr>
        <p:spPr>
          <a:xfrm>
            <a:off x="0" y="260375"/>
            <a:ext cx="9022800" cy="6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Adding a final column</a:t>
            </a:r>
            <a:endParaRPr sz="2000"/>
          </a:p>
        </p:txBody>
      </p:sp>
      <p:pic>
        <p:nvPicPr>
          <p:cNvPr id="483" name="Google Shape;483;p35"/>
          <p:cNvPicPr preferRelativeResize="0"/>
          <p:nvPr/>
        </p:nvPicPr>
        <p:blipFill>
          <a:blip r:embed="rId3">
            <a:alphaModFix/>
          </a:blip>
          <a:stretch>
            <a:fillRect/>
          </a:stretch>
        </p:blipFill>
        <p:spPr>
          <a:xfrm>
            <a:off x="2414026" y="3116750"/>
            <a:ext cx="6169850" cy="538850"/>
          </a:xfrm>
          <a:prstGeom prst="rect">
            <a:avLst/>
          </a:prstGeom>
          <a:noFill/>
          <a:ln>
            <a:noFill/>
          </a:ln>
        </p:spPr>
      </p:pic>
      <p:sp>
        <p:nvSpPr>
          <p:cNvPr id="484" name="Google Shape;484;p35"/>
          <p:cNvSpPr txBox="1"/>
          <p:nvPr/>
        </p:nvSpPr>
        <p:spPr>
          <a:xfrm>
            <a:off x="337700" y="1458125"/>
            <a:ext cx="4913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Using </a:t>
            </a:r>
            <a:r>
              <a:rPr lang="en" sz="1200">
                <a:solidFill>
                  <a:schemeClr val="dk1"/>
                </a:solidFill>
                <a:latin typeface="Albert Sans"/>
                <a:ea typeface="Albert Sans"/>
                <a:cs typeface="Albert Sans"/>
                <a:sym typeface="Albert Sans"/>
              </a:rPr>
              <a:t>the</a:t>
            </a:r>
            <a:r>
              <a:rPr lang="en" sz="1200">
                <a:solidFill>
                  <a:schemeClr val="dk1"/>
                </a:solidFill>
                <a:latin typeface="Albert Sans"/>
                <a:ea typeface="Albert Sans"/>
                <a:cs typeface="Albert Sans"/>
                <a:sym typeface="Albert Sans"/>
              </a:rPr>
              <a:t> pandas .rolling() </a:t>
            </a:r>
            <a:r>
              <a:rPr lang="en" sz="1200">
                <a:solidFill>
                  <a:schemeClr val="dk1"/>
                </a:solidFill>
                <a:latin typeface="Albert Sans"/>
                <a:ea typeface="Albert Sans"/>
                <a:cs typeface="Albert Sans"/>
                <a:sym typeface="Albert Sans"/>
              </a:rPr>
              <a:t>function</a:t>
            </a:r>
            <a:r>
              <a:rPr lang="en" sz="1200">
                <a:solidFill>
                  <a:schemeClr val="dk1"/>
                </a:solidFill>
                <a:latin typeface="Albert Sans"/>
                <a:ea typeface="Albert Sans"/>
                <a:cs typeface="Albert Sans"/>
                <a:sym typeface="Albert Sans"/>
              </a:rPr>
              <a:t> we added a useful piece of data.</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Collects an average value of the closing average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Roboto"/>
                <a:ea typeface="Roboto"/>
                <a:cs typeface="Roboto"/>
                <a:sym typeface="Roboto"/>
              </a:rPr>
              <a:t>The rolling mean at each point is the average of the current value and the two preceding values within the window.</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Valuable information for traders</a:t>
            </a:r>
            <a:endParaRPr sz="12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Checkpoint 3: Loading</a:t>
            </a:r>
            <a:endParaRPr sz="3800"/>
          </a:p>
        </p:txBody>
      </p:sp>
      <p:sp>
        <p:nvSpPr>
          <p:cNvPr id="490" name="Google Shape;490;p36"/>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491" name="Google Shape;491;p36"/>
          <p:cNvGrpSpPr/>
          <p:nvPr/>
        </p:nvGrpSpPr>
        <p:grpSpPr>
          <a:xfrm>
            <a:off x="291401" y="76653"/>
            <a:ext cx="1202212" cy="1920269"/>
            <a:chOff x="11013135" y="64478"/>
            <a:chExt cx="1202212" cy="1920269"/>
          </a:xfrm>
        </p:grpSpPr>
        <p:sp>
          <p:nvSpPr>
            <p:cNvPr id="492" name="Google Shape;492;p36"/>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6"/>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6"/>
          <p:cNvGrpSpPr/>
          <p:nvPr/>
        </p:nvGrpSpPr>
        <p:grpSpPr>
          <a:xfrm>
            <a:off x="5006450" y="539511"/>
            <a:ext cx="2898907" cy="2914237"/>
            <a:chOff x="-3852025" y="2764950"/>
            <a:chExt cx="291450" cy="293000"/>
          </a:xfrm>
        </p:grpSpPr>
        <p:sp>
          <p:nvSpPr>
            <p:cNvPr id="509" name="Google Shape;509;p36"/>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7"/>
          <p:cNvSpPr txBox="1"/>
          <p:nvPr>
            <p:ph idx="4" type="subTitle"/>
          </p:nvPr>
        </p:nvSpPr>
        <p:spPr>
          <a:xfrm>
            <a:off x="5002942" y="942475"/>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Selective Insertion</a:t>
            </a:r>
            <a:endParaRPr/>
          </a:p>
        </p:txBody>
      </p:sp>
      <p:sp>
        <p:nvSpPr>
          <p:cNvPr id="516" name="Google Shape;51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Loading</a:t>
            </a:r>
            <a:endParaRPr/>
          </a:p>
        </p:txBody>
      </p:sp>
      <p:sp>
        <p:nvSpPr>
          <p:cNvPr id="517" name="Google Shape;517;p37"/>
          <p:cNvSpPr txBox="1"/>
          <p:nvPr>
            <p:ph idx="1" type="subTitle"/>
          </p:nvPr>
        </p:nvSpPr>
        <p:spPr>
          <a:xfrm>
            <a:off x="5002950" y="1398800"/>
            <a:ext cx="3350400" cy="2577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latin typeface="Jura"/>
                <a:ea typeface="Jura"/>
                <a:cs typeface="Jura"/>
                <a:sym typeface="Jura"/>
              </a:rPr>
              <a:t>Most of this checkpoint's complexity lay in the mechanics of only inserting non-duplicate data into the SQLite table every time the code was run to avoid the 'unique key' error.</a:t>
            </a:r>
            <a:endParaRPr>
              <a:latin typeface="Jura"/>
              <a:ea typeface="Jura"/>
              <a:cs typeface="Jura"/>
              <a:sym typeface="Jura"/>
            </a:endParaRPr>
          </a:p>
          <a:p>
            <a:pPr indent="0" lvl="0" marL="0" rtl="0" algn="just">
              <a:lnSpc>
                <a:spcPct val="115000"/>
              </a:lnSpc>
              <a:spcBef>
                <a:spcPts val="1200"/>
              </a:spcBef>
              <a:spcAft>
                <a:spcPts val="0"/>
              </a:spcAft>
              <a:buNone/>
            </a:pPr>
            <a:r>
              <a:rPr lang="en">
                <a:latin typeface="Jura"/>
                <a:ea typeface="Jura"/>
                <a:cs typeface="Jura"/>
                <a:sym typeface="Jura"/>
              </a:rPr>
              <a:t>Depending on the state of the table ie. empty/not empty, the parameters of the API call would change.</a:t>
            </a:r>
            <a:endParaRPr>
              <a:latin typeface="Jura"/>
              <a:ea typeface="Jura"/>
              <a:cs typeface="Jura"/>
              <a:sym typeface="Jura"/>
            </a:endParaRPr>
          </a:p>
          <a:p>
            <a:pPr indent="0" lvl="0" marL="0" rtl="0" algn="l">
              <a:lnSpc>
                <a:spcPct val="115000"/>
              </a:lnSpc>
              <a:spcBef>
                <a:spcPts val="1200"/>
              </a:spcBef>
              <a:spcAft>
                <a:spcPts val="0"/>
              </a:spcAft>
              <a:buNone/>
            </a:pPr>
            <a:r>
              <a:rPr lang="en">
                <a:latin typeface="Jura"/>
                <a:ea typeface="Jura"/>
                <a:cs typeface="Jura"/>
                <a:sym typeface="Jura"/>
              </a:rPr>
              <a:t>The output size is either 'full' (entire dataset) or 'compact' (last 100 days' worth):</a:t>
            </a:r>
            <a:endParaRPr>
              <a:latin typeface="Jura"/>
              <a:ea typeface="Jura"/>
              <a:cs typeface="Jura"/>
              <a:sym typeface="Jura"/>
            </a:endParaRPr>
          </a:p>
          <a:p>
            <a:pPr indent="0" lvl="0" marL="0" rtl="0" algn="just">
              <a:lnSpc>
                <a:spcPct val="115000"/>
              </a:lnSpc>
              <a:spcBef>
                <a:spcPts val="1200"/>
              </a:spcBef>
              <a:spcAft>
                <a:spcPts val="1200"/>
              </a:spcAft>
              <a:buNone/>
            </a:pPr>
            <a:r>
              <a:t/>
            </a:r>
            <a:endParaRPr>
              <a:latin typeface="Jura"/>
              <a:ea typeface="Jura"/>
              <a:cs typeface="Jura"/>
              <a:sym typeface="Jura"/>
            </a:endParaRPr>
          </a:p>
        </p:txBody>
      </p:sp>
      <p:sp>
        <p:nvSpPr>
          <p:cNvPr id="518" name="Google Shape;518;p37"/>
          <p:cNvSpPr txBox="1"/>
          <p:nvPr>
            <p:ph idx="2" type="subTitle"/>
          </p:nvPr>
        </p:nvSpPr>
        <p:spPr>
          <a:xfrm>
            <a:off x="720000" y="1398800"/>
            <a:ext cx="3350400" cy="702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F2F2F2"/>
                </a:solidFill>
                <a:latin typeface="Jura"/>
                <a:ea typeface="Jura"/>
                <a:cs typeface="Jura"/>
                <a:sym typeface="Jura"/>
              </a:rPr>
              <a:t>Given the nature of the retrieved data, a simple schema was judged to be sufficient. Primary key would be the date, as that was guaranteed to be a unique value.</a:t>
            </a:r>
            <a:endParaRPr>
              <a:solidFill>
                <a:srgbClr val="F2F2F2"/>
              </a:solidFill>
              <a:latin typeface="Jura"/>
              <a:ea typeface="Jura"/>
              <a:cs typeface="Jura"/>
              <a:sym typeface="Jura"/>
            </a:endParaRPr>
          </a:p>
          <a:p>
            <a:pPr indent="0" lvl="0" marL="0" rtl="0" algn="just">
              <a:spcBef>
                <a:spcPts val="1200"/>
              </a:spcBef>
              <a:spcAft>
                <a:spcPts val="0"/>
              </a:spcAft>
              <a:buNone/>
            </a:pPr>
            <a:r>
              <a:t/>
            </a:r>
            <a:endParaRPr>
              <a:solidFill>
                <a:srgbClr val="000000"/>
              </a:solidFill>
              <a:highlight>
                <a:srgbClr val="FFFFFF"/>
              </a:highlight>
              <a:latin typeface="Jura"/>
              <a:ea typeface="Jura"/>
              <a:cs typeface="Jura"/>
              <a:sym typeface="Jura"/>
            </a:endParaRPr>
          </a:p>
        </p:txBody>
      </p:sp>
      <p:sp>
        <p:nvSpPr>
          <p:cNvPr id="519" name="Google Shape;519;p37"/>
          <p:cNvSpPr txBox="1"/>
          <p:nvPr>
            <p:ph idx="3" type="subTitle"/>
          </p:nvPr>
        </p:nvSpPr>
        <p:spPr>
          <a:xfrm>
            <a:off x="720000" y="942475"/>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Schema</a:t>
            </a:r>
            <a:endParaRPr/>
          </a:p>
        </p:txBody>
      </p:sp>
      <p:pic>
        <p:nvPicPr>
          <p:cNvPr id="520" name="Google Shape;520;p37"/>
          <p:cNvPicPr preferRelativeResize="0"/>
          <p:nvPr/>
        </p:nvPicPr>
        <p:blipFill>
          <a:blip r:embed="rId3">
            <a:alphaModFix/>
          </a:blip>
          <a:stretch>
            <a:fillRect/>
          </a:stretch>
        </p:blipFill>
        <p:spPr>
          <a:xfrm>
            <a:off x="795925" y="2377775"/>
            <a:ext cx="3095091" cy="2490950"/>
          </a:xfrm>
          <a:prstGeom prst="rect">
            <a:avLst/>
          </a:prstGeom>
          <a:noFill/>
          <a:ln>
            <a:noFill/>
          </a:ln>
        </p:spPr>
      </p:pic>
      <p:pic>
        <p:nvPicPr>
          <p:cNvPr id="521" name="Google Shape;521;p37"/>
          <p:cNvPicPr preferRelativeResize="0"/>
          <p:nvPr/>
        </p:nvPicPr>
        <p:blipFill>
          <a:blip r:embed="rId4">
            <a:alphaModFix/>
          </a:blip>
          <a:stretch>
            <a:fillRect/>
          </a:stretch>
        </p:blipFill>
        <p:spPr>
          <a:xfrm>
            <a:off x="5001450" y="3976400"/>
            <a:ext cx="3353400" cy="558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8"/>
          <p:cNvSpPr txBox="1"/>
          <p:nvPr>
            <p:ph idx="1" type="body"/>
          </p:nvPr>
        </p:nvSpPr>
        <p:spPr>
          <a:xfrm>
            <a:off x="406800" y="468800"/>
            <a:ext cx="3372000" cy="1719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latin typeface="Jura"/>
                <a:ea typeface="Jura"/>
                <a:cs typeface="Jura"/>
                <a:sym typeface="Jura"/>
              </a:rPr>
              <a:t>If database table is empty, full dataset for AMZN stock is retrieved via api_call() function</a:t>
            </a:r>
            <a:endParaRPr>
              <a:latin typeface="Jura"/>
              <a:ea typeface="Jura"/>
              <a:cs typeface="Jura"/>
              <a:sym typeface="Jura"/>
            </a:endParaRPr>
          </a:p>
          <a:p>
            <a:pPr indent="0" lvl="0" marL="0" marR="0" rtl="0" algn="just">
              <a:lnSpc>
                <a:spcPct val="100000"/>
              </a:lnSpc>
              <a:spcBef>
                <a:spcPts val="0"/>
              </a:spcBef>
              <a:spcAft>
                <a:spcPts val="0"/>
              </a:spcAft>
              <a:buNone/>
            </a:pPr>
            <a:r>
              <a:rPr lang="en">
                <a:latin typeface="Jura"/>
                <a:ea typeface="Jura"/>
                <a:cs typeface="Jura"/>
                <a:sym typeface="Jura"/>
              </a:rPr>
              <a:t> </a:t>
            </a:r>
            <a:endParaRPr>
              <a:latin typeface="Jura"/>
              <a:ea typeface="Jura"/>
              <a:cs typeface="Jura"/>
              <a:sym typeface="Jura"/>
            </a:endParaRPr>
          </a:p>
          <a:p>
            <a:pPr indent="0" lvl="0" marL="0" marR="0" rtl="0" algn="just">
              <a:lnSpc>
                <a:spcPct val="100000"/>
              </a:lnSpc>
              <a:spcBef>
                <a:spcPts val="0"/>
              </a:spcBef>
              <a:spcAft>
                <a:spcPts val="0"/>
              </a:spcAft>
              <a:buNone/>
            </a:pPr>
            <a:r>
              <a:rPr lang="en">
                <a:latin typeface="Jura"/>
                <a:ea typeface="Jura"/>
                <a:cs typeface="Jura"/>
                <a:sym typeface="Jura"/>
              </a:rPr>
              <a:t>If there is already data in the table, only last 100 rows of data will be retrieved</a:t>
            </a:r>
            <a:endParaRPr>
              <a:latin typeface="Jura"/>
              <a:ea typeface="Jura"/>
              <a:cs typeface="Jura"/>
              <a:sym typeface="Jura"/>
            </a:endParaRPr>
          </a:p>
          <a:p>
            <a:pPr indent="0" lvl="0" marL="0" marR="0" rtl="0" algn="just">
              <a:lnSpc>
                <a:spcPct val="100000"/>
              </a:lnSpc>
              <a:spcBef>
                <a:spcPts val="0"/>
              </a:spcBef>
              <a:spcAft>
                <a:spcPts val="0"/>
              </a:spcAft>
              <a:buNone/>
            </a:pPr>
            <a:r>
              <a:t/>
            </a:r>
            <a:endParaRPr>
              <a:latin typeface="Jura"/>
              <a:ea typeface="Jura"/>
              <a:cs typeface="Jura"/>
              <a:sym typeface="Jura"/>
            </a:endParaRPr>
          </a:p>
          <a:p>
            <a:pPr indent="0" lvl="0" marL="0" marR="0" rtl="0" algn="just">
              <a:lnSpc>
                <a:spcPct val="100000"/>
              </a:lnSpc>
              <a:spcBef>
                <a:spcPts val="0"/>
              </a:spcBef>
              <a:spcAft>
                <a:spcPts val="0"/>
              </a:spcAft>
              <a:buNone/>
            </a:pPr>
            <a:r>
              <a:rPr lang="en">
                <a:latin typeface="Jura"/>
                <a:ea typeface="Jura"/>
                <a:cs typeface="Jura"/>
                <a:sym typeface="Jura"/>
              </a:rPr>
              <a:t>Either way, retrieved data is then converted to a dataframe.</a:t>
            </a:r>
            <a:endParaRPr>
              <a:latin typeface="Jura"/>
              <a:ea typeface="Jura"/>
              <a:cs typeface="Jura"/>
              <a:sym typeface="Jura"/>
            </a:endParaRPr>
          </a:p>
        </p:txBody>
      </p:sp>
      <p:pic>
        <p:nvPicPr>
          <p:cNvPr id="527" name="Google Shape;527;p38"/>
          <p:cNvPicPr preferRelativeResize="0"/>
          <p:nvPr/>
        </p:nvPicPr>
        <p:blipFill>
          <a:blip r:embed="rId3">
            <a:alphaModFix/>
          </a:blip>
          <a:stretch>
            <a:fillRect/>
          </a:stretch>
        </p:blipFill>
        <p:spPr>
          <a:xfrm>
            <a:off x="3906772" y="582672"/>
            <a:ext cx="4840426" cy="1546850"/>
          </a:xfrm>
          <a:prstGeom prst="rect">
            <a:avLst/>
          </a:prstGeom>
          <a:noFill/>
          <a:ln>
            <a:noFill/>
          </a:ln>
        </p:spPr>
      </p:pic>
      <p:sp>
        <p:nvSpPr>
          <p:cNvPr id="528" name="Google Shape;528;p38"/>
          <p:cNvSpPr txBox="1"/>
          <p:nvPr>
            <p:ph idx="1" type="body"/>
          </p:nvPr>
        </p:nvSpPr>
        <p:spPr>
          <a:xfrm>
            <a:off x="5980600" y="2245500"/>
            <a:ext cx="2766600" cy="23175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latin typeface="Jura"/>
                <a:ea typeface="Jura"/>
                <a:cs typeface="Jura"/>
                <a:sym typeface="Jura"/>
              </a:rPr>
              <a:t>If table empty, entire dataframe will be inserted via SQLite</a:t>
            </a:r>
            <a:endParaRPr>
              <a:latin typeface="Jura"/>
              <a:ea typeface="Jura"/>
              <a:cs typeface="Jura"/>
              <a:sym typeface="Jura"/>
            </a:endParaRPr>
          </a:p>
          <a:p>
            <a:pPr indent="0" lvl="0" marL="0" marR="0" rtl="0" algn="just">
              <a:lnSpc>
                <a:spcPct val="100000"/>
              </a:lnSpc>
              <a:spcBef>
                <a:spcPts val="0"/>
              </a:spcBef>
              <a:spcAft>
                <a:spcPts val="0"/>
              </a:spcAft>
              <a:buNone/>
            </a:pPr>
            <a:r>
              <a:t/>
            </a:r>
            <a:endParaRPr>
              <a:latin typeface="Jura"/>
              <a:ea typeface="Jura"/>
              <a:cs typeface="Jura"/>
              <a:sym typeface="Jura"/>
            </a:endParaRPr>
          </a:p>
          <a:p>
            <a:pPr indent="0" lvl="0" marL="0" marR="0" rtl="0" algn="just">
              <a:lnSpc>
                <a:spcPct val="100000"/>
              </a:lnSpc>
              <a:spcBef>
                <a:spcPts val="0"/>
              </a:spcBef>
              <a:spcAft>
                <a:spcPts val="0"/>
              </a:spcAft>
              <a:buNone/>
            </a:pPr>
            <a:r>
              <a:rPr lang="en">
                <a:latin typeface="Jura"/>
                <a:ea typeface="Jura"/>
                <a:cs typeface="Jura"/>
                <a:sym typeface="Jura"/>
              </a:rPr>
              <a:t>If there is already data in table, only the most recent, non-duplicate entries will be inserted </a:t>
            </a:r>
            <a:endParaRPr>
              <a:latin typeface="Jura"/>
              <a:ea typeface="Jura"/>
              <a:cs typeface="Jura"/>
              <a:sym typeface="Jura"/>
            </a:endParaRPr>
          </a:p>
          <a:p>
            <a:pPr indent="0" lvl="0" marL="0" marR="0" rtl="0" algn="just">
              <a:lnSpc>
                <a:spcPct val="100000"/>
              </a:lnSpc>
              <a:spcBef>
                <a:spcPts val="0"/>
              </a:spcBef>
              <a:spcAft>
                <a:spcPts val="0"/>
              </a:spcAft>
              <a:buNone/>
            </a:pPr>
            <a:r>
              <a:t/>
            </a:r>
            <a:endParaRPr>
              <a:latin typeface="Jura"/>
              <a:ea typeface="Jura"/>
              <a:cs typeface="Jura"/>
              <a:sym typeface="Jura"/>
            </a:endParaRPr>
          </a:p>
          <a:p>
            <a:pPr indent="0" lvl="0" marL="0" marR="0" rtl="0" algn="just">
              <a:lnSpc>
                <a:spcPct val="100000"/>
              </a:lnSpc>
              <a:spcBef>
                <a:spcPts val="0"/>
              </a:spcBef>
              <a:spcAft>
                <a:spcPts val="0"/>
              </a:spcAft>
              <a:buNone/>
            </a:pPr>
            <a:r>
              <a:rPr lang="en">
                <a:latin typeface="Jura"/>
                <a:ea typeface="Jura"/>
                <a:cs typeface="Jura"/>
                <a:sym typeface="Jura"/>
              </a:rPr>
              <a:t>By comparing every entry date to the latest date already present in the table, redundant data and unique key error are no longer issues</a:t>
            </a:r>
            <a:endParaRPr>
              <a:latin typeface="Jura"/>
              <a:ea typeface="Jura"/>
              <a:cs typeface="Jura"/>
              <a:sym typeface="Jura"/>
            </a:endParaRPr>
          </a:p>
        </p:txBody>
      </p:sp>
      <p:pic>
        <p:nvPicPr>
          <p:cNvPr id="529" name="Google Shape;529;p38"/>
          <p:cNvPicPr preferRelativeResize="0"/>
          <p:nvPr/>
        </p:nvPicPr>
        <p:blipFill>
          <a:blip r:embed="rId4">
            <a:alphaModFix/>
          </a:blip>
          <a:stretch>
            <a:fillRect/>
          </a:stretch>
        </p:blipFill>
        <p:spPr>
          <a:xfrm>
            <a:off x="406800" y="2317312"/>
            <a:ext cx="5383599" cy="21738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9"/>
          <p:cNvSpPr/>
          <p:nvPr/>
        </p:nvSpPr>
        <p:spPr>
          <a:xfrm flipH="1">
            <a:off x="-15325" y="-417700"/>
            <a:ext cx="9144101" cy="2377428"/>
          </a:xfrm>
          <a:custGeom>
            <a:rect b="b" l="l" r="r" t="t"/>
            <a:pathLst>
              <a:path extrusionOk="0" h="73270" w="281986">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txBox="1"/>
          <p:nvPr>
            <p:ph type="title"/>
          </p:nvPr>
        </p:nvSpPr>
        <p:spPr>
          <a:xfrm>
            <a:off x="2283925" y="3904150"/>
            <a:ext cx="4545600" cy="9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Success!</a:t>
            </a:r>
            <a:endParaRPr sz="5000"/>
          </a:p>
        </p:txBody>
      </p:sp>
      <p:pic>
        <p:nvPicPr>
          <p:cNvPr id="536" name="Google Shape;536;p39"/>
          <p:cNvPicPr preferRelativeResize="0"/>
          <p:nvPr/>
        </p:nvPicPr>
        <p:blipFill>
          <a:blip r:embed="rId3">
            <a:alphaModFix/>
          </a:blip>
          <a:stretch>
            <a:fillRect/>
          </a:stretch>
        </p:blipFill>
        <p:spPr>
          <a:xfrm>
            <a:off x="231425" y="280375"/>
            <a:ext cx="4183560" cy="2714275"/>
          </a:xfrm>
          <a:prstGeom prst="rect">
            <a:avLst/>
          </a:prstGeom>
          <a:noFill/>
          <a:ln>
            <a:noFill/>
          </a:ln>
        </p:spPr>
      </p:pic>
      <p:pic>
        <p:nvPicPr>
          <p:cNvPr id="537" name="Google Shape;537;p39"/>
          <p:cNvPicPr preferRelativeResize="0"/>
          <p:nvPr/>
        </p:nvPicPr>
        <p:blipFill>
          <a:blip r:embed="rId4">
            <a:alphaModFix/>
          </a:blip>
          <a:stretch>
            <a:fillRect/>
          </a:stretch>
        </p:blipFill>
        <p:spPr>
          <a:xfrm>
            <a:off x="6845775" y="2956300"/>
            <a:ext cx="2437150" cy="2437150"/>
          </a:xfrm>
          <a:prstGeom prst="rect">
            <a:avLst/>
          </a:prstGeom>
          <a:noFill/>
          <a:ln>
            <a:noFill/>
          </a:ln>
        </p:spPr>
      </p:pic>
      <p:pic>
        <p:nvPicPr>
          <p:cNvPr id="538" name="Google Shape;538;p39"/>
          <p:cNvPicPr preferRelativeResize="0"/>
          <p:nvPr/>
        </p:nvPicPr>
        <p:blipFill>
          <a:blip r:embed="rId5">
            <a:alphaModFix/>
          </a:blip>
          <a:stretch>
            <a:fillRect/>
          </a:stretch>
        </p:blipFill>
        <p:spPr>
          <a:xfrm>
            <a:off x="4471624" y="280375"/>
            <a:ext cx="3534124" cy="2714275"/>
          </a:xfrm>
          <a:prstGeom prst="rect">
            <a:avLst/>
          </a:prstGeom>
          <a:noFill/>
          <a:ln>
            <a:noFill/>
          </a:ln>
        </p:spPr>
      </p:pic>
      <p:sp>
        <p:nvSpPr>
          <p:cNvPr id="539" name="Google Shape;539;p39"/>
          <p:cNvSpPr txBox="1"/>
          <p:nvPr/>
        </p:nvSpPr>
        <p:spPr>
          <a:xfrm>
            <a:off x="248625" y="3106975"/>
            <a:ext cx="4166400" cy="6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Jura"/>
                <a:ea typeface="Jura"/>
                <a:cs typeface="Jura"/>
                <a:sym typeface="Jura"/>
              </a:rPr>
              <a:t>Initial</a:t>
            </a:r>
            <a:r>
              <a:rPr lang="en" sz="1800">
                <a:solidFill>
                  <a:schemeClr val="dk1"/>
                </a:solidFill>
                <a:latin typeface="Jura"/>
                <a:ea typeface="Jura"/>
                <a:cs typeface="Jura"/>
                <a:sym typeface="Jura"/>
              </a:rPr>
              <a:t> insertion</a:t>
            </a:r>
            <a:endParaRPr sz="1800">
              <a:solidFill>
                <a:schemeClr val="dk1"/>
              </a:solidFill>
              <a:latin typeface="Jura"/>
              <a:ea typeface="Jura"/>
              <a:cs typeface="Jura"/>
              <a:sym typeface="Jura"/>
            </a:endParaRPr>
          </a:p>
        </p:txBody>
      </p:sp>
      <p:sp>
        <p:nvSpPr>
          <p:cNvPr id="540" name="Google Shape;540;p39"/>
          <p:cNvSpPr txBox="1"/>
          <p:nvPr/>
        </p:nvSpPr>
        <p:spPr>
          <a:xfrm>
            <a:off x="4414975" y="3119250"/>
            <a:ext cx="3590700" cy="6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Jura"/>
                <a:ea typeface="Jura"/>
                <a:cs typeface="Jura"/>
                <a:sym typeface="Jura"/>
              </a:rPr>
              <a:t>Data update</a:t>
            </a:r>
            <a:endParaRPr sz="1800">
              <a:solidFill>
                <a:schemeClr val="dk1"/>
              </a:solidFill>
              <a:latin typeface="Jura"/>
              <a:ea typeface="Jura"/>
              <a:cs typeface="Jura"/>
              <a:sym typeface="Ju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0"/>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Checkpoint 4: Analysis</a:t>
            </a:r>
            <a:endParaRPr sz="3800"/>
          </a:p>
        </p:txBody>
      </p:sp>
      <p:sp>
        <p:nvSpPr>
          <p:cNvPr id="546" name="Google Shape;546;p40"/>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547" name="Google Shape;547;p40"/>
          <p:cNvGrpSpPr/>
          <p:nvPr/>
        </p:nvGrpSpPr>
        <p:grpSpPr>
          <a:xfrm>
            <a:off x="291401" y="76653"/>
            <a:ext cx="1202212" cy="1920269"/>
            <a:chOff x="11013135" y="64478"/>
            <a:chExt cx="1202212" cy="1920269"/>
          </a:xfrm>
        </p:grpSpPr>
        <p:sp>
          <p:nvSpPr>
            <p:cNvPr id="548" name="Google Shape;548;p40"/>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0"/>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0"/>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0"/>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0"/>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40"/>
          <p:cNvSpPr/>
          <p:nvPr/>
        </p:nvSpPr>
        <p:spPr>
          <a:xfrm>
            <a:off x="4935507" y="539489"/>
            <a:ext cx="3040782" cy="2914272"/>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41"/>
          <p:cNvPicPr preferRelativeResize="0"/>
          <p:nvPr/>
        </p:nvPicPr>
        <p:blipFill>
          <a:blip r:embed="rId3">
            <a:alphaModFix/>
          </a:blip>
          <a:stretch>
            <a:fillRect/>
          </a:stretch>
        </p:blipFill>
        <p:spPr>
          <a:xfrm>
            <a:off x="1076275" y="752188"/>
            <a:ext cx="6991473" cy="3639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42"/>
          <p:cNvPicPr preferRelativeResize="0"/>
          <p:nvPr/>
        </p:nvPicPr>
        <p:blipFill>
          <a:blip r:embed="rId3">
            <a:alphaModFix/>
          </a:blip>
          <a:stretch>
            <a:fillRect/>
          </a:stretch>
        </p:blipFill>
        <p:spPr>
          <a:xfrm>
            <a:off x="1079200" y="726412"/>
            <a:ext cx="6985602" cy="369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43"/>
          <p:cNvPicPr preferRelativeResize="0"/>
          <p:nvPr/>
        </p:nvPicPr>
        <p:blipFill>
          <a:blip r:embed="rId3">
            <a:alphaModFix/>
          </a:blip>
          <a:stretch>
            <a:fillRect/>
          </a:stretch>
        </p:blipFill>
        <p:spPr>
          <a:xfrm>
            <a:off x="829788" y="607463"/>
            <a:ext cx="7484426" cy="3928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14" name="Google Shape;314;p26"/>
          <p:cNvSpPr txBox="1"/>
          <p:nvPr>
            <p:ph idx="2" type="title"/>
          </p:nvPr>
        </p:nvSpPr>
        <p:spPr>
          <a:xfrm>
            <a:off x="720000" y="1342625"/>
            <a:ext cx="1199700" cy="3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15" name="Google Shape;315;p26"/>
          <p:cNvSpPr txBox="1"/>
          <p:nvPr>
            <p:ph idx="1" type="subTitle"/>
          </p:nvPr>
        </p:nvSpPr>
        <p:spPr>
          <a:xfrm>
            <a:off x="2056100" y="1342625"/>
            <a:ext cx="3211800" cy="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16" name="Google Shape;316;p26"/>
          <p:cNvSpPr txBox="1"/>
          <p:nvPr>
            <p:ph idx="3" type="title"/>
          </p:nvPr>
        </p:nvSpPr>
        <p:spPr>
          <a:xfrm>
            <a:off x="720000" y="4211300"/>
            <a:ext cx="1199700" cy="3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17" name="Google Shape;317;p26"/>
          <p:cNvSpPr txBox="1"/>
          <p:nvPr>
            <p:ph idx="4" type="subTitle"/>
          </p:nvPr>
        </p:nvSpPr>
        <p:spPr>
          <a:xfrm>
            <a:off x="2056100" y="4211300"/>
            <a:ext cx="3211800" cy="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318" name="Google Shape;318;p26"/>
          <p:cNvSpPr txBox="1"/>
          <p:nvPr>
            <p:ph idx="5" type="title"/>
          </p:nvPr>
        </p:nvSpPr>
        <p:spPr>
          <a:xfrm>
            <a:off x="720000" y="3637565"/>
            <a:ext cx="1199700" cy="3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19" name="Google Shape;319;p26"/>
          <p:cNvSpPr txBox="1"/>
          <p:nvPr>
            <p:ph idx="6" type="subTitle"/>
          </p:nvPr>
        </p:nvSpPr>
        <p:spPr>
          <a:xfrm>
            <a:off x="2056100" y="3637565"/>
            <a:ext cx="3211800" cy="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 4: Analysis</a:t>
            </a:r>
            <a:endParaRPr/>
          </a:p>
        </p:txBody>
      </p:sp>
      <p:sp>
        <p:nvSpPr>
          <p:cNvPr id="320" name="Google Shape;320;p26"/>
          <p:cNvSpPr txBox="1"/>
          <p:nvPr>
            <p:ph idx="7" type="title"/>
          </p:nvPr>
        </p:nvSpPr>
        <p:spPr>
          <a:xfrm>
            <a:off x="720000" y="3063830"/>
            <a:ext cx="1199700" cy="3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21" name="Google Shape;321;p26"/>
          <p:cNvSpPr txBox="1"/>
          <p:nvPr>
            <p:ph idx="8" type="subTitle"/>
          </p:nvPr>
        </p:nvSpPr>
        <p:spPr>
          <a:xfrm>
            <a:off x="2056100" y="3063830"/>
            <a:ext cx="3211800" cy="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 3: Loading</a:t>
            </a:r>
            <a:endParaRPr/>
          </a:p>
        </p:txBody>
      </p:sp>
      <p:sp>
        <p:nvSpPr>
          <p:cNvPr id="322" name="Google Shape;322;p26"/>
          <p:cNvSpPr txBox="1"/>
          <p:nvPr>
            <p:ph idx="9" type="title"/>
          </p:nvPr>
        </p:nvSpPr>
        <p:spPr>
          <a:xfrm>
            <a:off x="720000" y="2490095"/>
            <a:ext cx="1199700" cy="3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23" name="Google Shape;323;p26"/>
          <p:cNvSpPr txBox="1"/>
          <p:nvPr>
            <p:ph idx="13" type="subTitle"/>
          </p:nvPr>
        </p:nvSpPr>
        <p:spPr>
          <a:xfrm>
            <a:off x="2056100" y="2490100"/>
            <a:ext cx="4171200" cy="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 2: Transformation</a:t>
            </a:r>
            <a:endParaRPr/>
          </a:p>
        </p:txBody>
      </p:sp>
      <p:sp>
        <p:nvSpPr>
          <p:cNvPr id="324" name="Google Shape;324;p26"/>
          <p:cNvSpPr txBox="1"/>
          <p:nvPr>
            <p:ph idx="14" type="title"/>
          </p:nvPr>
        </p:nvSpPr>
        <p:spPr>
          <a:xfrm>
            <a:off x="720000" y="1916360"/>
            <a:ext cx="1199700" cy="3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25" name="Google Shape;325;p26"/>
          <p:cNvSpPr txBox="1"/>
          <p:nvPr>
            <p:ph idx="15" type="subTitle"/>
          </p:nvPr>
        </p:nvSpPr>
        <p:spPr>
          <a:xfrm>
            <a:off x="2056100" y="1916350"/>
            <a:ext cx="3317100" cy="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 1: Extraction</a:t>
            </a:r>
            <a:endParaRPr/>
          </a:p>
        </p:txBody>
      </p:sp>
      <p:grpSp>
        <p:nvGrpSpPr>
          <p:cNvPr id="326" name="Google Shape;326;p26"/>
          <p:cNvGrpSpPr/>
          <p:nvPr/>
        </p:nvGrpSpPr>
        <p:grpSpPr>
          <a:xfrm>
            <a:off x="6518435" y="3144203"/>
            <a:ext cx="2348437" cy="1932163"/>
            <a:chOff x="6518435" y="3144203"/>
            <a:chExt cx="2348437" cy="1932163"/>
          </a:xfrm>
        </p:grpSpPr>
        <p:sp>
          <p:nvSpPr>
            <p:cNvPr id="327" name="Google Shape;327;p26"/>
            <p:cNvSpPr/>
            <p:nvPr/>
          </p:nvSpPr>
          <p:spPr>
            <a:xfrm>
              <a:off x="6524023" y="4536193"/>
              <a:ext cx="177017"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6518435" y="4529706"/>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6606880" y="4700107"/>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6606880" y="4311838"/>
              <a:ext cx="12204" cy="230007"/>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6833162" y="3531509"/>
              <a:ext cx="177017" cy="988947"/>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6915119" y="4513841"/>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6915119" y="3307090"/>
              <a:ext cx="12139" cy="230071"/>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7141337" y="3531509"/>
              <a:ext cx="177017" cy="143489"/>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7224257" y="3668383"/>
              <a:ext cx="11240" cy="230071"/>
            </a:xfrm>
            <a:custGeom>
              <a:rect b="b" l="l" r="r" t="t"/>
              <a:pathLst>
                <a:path extrusionOk="0" h="3582" w="175">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7224257" y="3307090"/>
              <a:ext cx="11240" cy="230071"/>
            </a:xfrm>
            <a:custGeom>
              <a:rect b="b" l="l" r="r" t="t"/>
              <a:pathLst>
                <a:path extrusionOk="0" h="3582" w="175">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7449576" y="3677697"/>
              <a:ext cx="177017" cy="348319"/>
            </a:xfrm>
            <a:custGeom>
              <a:rect b="b" l="l" r="r" t="t"/>
              <a:pathLst>
                <a:path extrusionOk="0" h="5423" w="2756">
                  <a:moveTo>
                    <a:pt x="1" y="0"/>
                  </a:moveTo>
                  <a:lnTo>
                    <a:pt x="1" y="5422"/>
                  </a:lnTo>
                  <a:lnTo>
                    <a:pt x="2755" y="5422"/>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7443988" y="3671209"/>
              <a:ext cx="189093" cy="360394"/>
            </a:xfrm>
            <a:custGeom>
              <a:rect b="b" l="l" r="r" t="t"/>
              <a:pathLst>
                <a:path extrusionOk="0" h="5611" w="2944">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7532432" y="4019464"/>
              <a:ext cx="12204" cy="230007"/>
            </a:xfrm>
            <a:custGeom>
              <a:rect b="b" l="l" r="r" t="t"/>
              <a:pathLst>
                <a:path extrusionOk="0" h="3581" w="19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7532432" y="3454241"/>
              <a:ext cx="12204" cy="229108"/>
            </a:xfrm>
            <a:custGeom>
              <a:rect b="b" l="l" r="r" t="t"/>
              <a:pathLst>
                <a:path extrusionOk="0" h="3567" w="19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7758778" y="4041816"/>
              <a:ext cx="176953" cy="797992"/>
            </a:xfrm>
            <a:custGeom>
              <a:rect b="b" l="l" r="r" t="t"/>
              <a:pathLst>
                <a:path extrusionOk="0" h="12424" w="2755">
                  <a:moveTo>
                    <a:pt x="0" y="0"/>
                  </a:moveTo>
                  <a:lnTo>
                    <a:pt x="0" y="12424"/>
                  </a:lnTo>
                  <a:lnTo>
                    <a:pt x="2754" y="12424"/>
                  </a:lnTo>
                  <a:lnTo>
                    <a:pt x="2754"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7752163" y="4035264"/>
              <a:ext cx="189157" cy="811095"/>
            </a:xfrm>
            <a:custGeom>
              <a:rect b="b" l="l" r="r" t="t"/>
              <a:pathLst>
                <a:path extrusionOk="0" h="12628" w="2945">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7840671" y="4834155"/>
              <a:ext cx="12139" cy="229172"/>
            </a:xfrm>
            <a:custGeom>
              <a:rect b="b" l="l" r="r" t="t"/>
              <a:pathLst>
                <a:path extrusionOk="0" h="3568" w="189">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7840671" y="3817332"/>
              <a:ext cx="12139" cy="230136"/>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8066953" y="4645191"/>
              <a:ext cx="176953" cy="207655"/>
            </a:xfrm>
            <a:custGeom>
              <a:rect b="b" l="l" r="r" t="t"/>
              <a:pathLst>
                <a:path extrusionOk="0" h="3233" w="2755">
                  <a:moveTo>
                    <a:pt x="0" y="0"/>
                  </a:moveTo>
                  <a:lnTo>
                    <a:pt x="0" y="3233"/>
                  </a:lnTo>
                  <a:lnTo>
                    <a:pt x="2754" y="3233"/>
                  </a:lnTo>
                  <a:lnTo>
                    <a:pt x="2754"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8148846" y="4846295"/>
              <a:ext cx="12204" cy="230071"/>
            </a:xfrm>
            <a:custGeom>
              <a:rect b="b" l="l" r="r" t="t"/>
              <a:pathLst>
                <a:path extrusionOk="0" h="3582" w="19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8148846" y="4420772"/>
              <a:ext cx="12204" cy="230071"/>
            </a:xfrm>
            <a:custGeom>
              <a:rect b="b" l="l" r="r" t="t"/>
              <a:pathLst>
                <a:path extrusionOk="0" h="3582" w="19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8375192" y="3632993"/>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8457984" y="4616288"/>
              <a:ext cx="12204" cy="230071"/>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8457984" y="3409537"/>
              <a:ext cx="12204" cy="230071"/>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8684330" y="3367659"/>
              <a:ext cx="176953"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8766224" y="3621817"/>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8766224" y="3144203"/>
              <a:ext cx="12139" cy="230007"/>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6826610" y="3524958"/>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7134849" y="3524958"/>
              <a:ext cx="190057" cy="155629"/>
            </a:xfrm>
            <a:custGeom>
              <a:rect b="b" l="l" r="r" t="t"/>
              <a:pathLst>
                <a:path extrusionOk="0" h="2423" w="2959">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8060466" y="4638640"/>
              <a:ext cx="189992" cy="219795"/>
            </a:xfrm>
            <a:custGeom>
              <a:rect b="b" l="l" r="r" t="t"/>
              <a:pathLst>
                <a:path extrusionOk="0" h="3422" w="2958">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8369604" y="3627405"/>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8677779" y="3362071"/>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44"/>
          <p:cNvPicPr preferRelativeResize="0"/>
          <p:nvPr/>
        </p:nvPicPr>
        <p:blipFill>
          <a:blip r:embed="rId3">
            <a:alphaModFix/>
          </a:blip>
          <a:stretch>
            <a:fillRect/>
          </a:stretch>
        </p:blipFill>
        <p:spPr>
          <a:xfrm>
            <a:off x="999137" y="539238"/>
            <a:ext cx="7145724" cy="4065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45"/>
          <p:cNvPicPr preferRelativeResize="0"/>
          <p:nvPr/>
        </p:nvPicPr>
        <p:blipFill>
          <a:blip r:embed="rId3">
            <a:alphaModFix/>
          </a:blip>
          <a:stretch>
            <a:fillRect/>
          </a:stretch>
        </p:blipFill>
        <p:spPr>
          <a:xfrm>
            <a:off x="700075" y="565125"/>
            <a:ext cx="7743852" cy="401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46"/>
          <p:cNvPicPr preferRelativeResize="0"/>
          <p:nvPr/>
        </p:nvPicPr>
        <p:blipFill>
          <a:blip r:embed="rId3">
            <a:alphaModFix/>
          </a:blip>
          <a:stretch>
            <a:fillRect/>
          </a:stretch>
        </p:blipFill>
        <p:spPr>
          <a:xfrm>
            <a:off x="658163" y="475813"/>
            <a:ext cx="7827677" cy="41918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47"/>
          <p:cNvPicPr preferRelativeResize="0"/>
          <p:nvPr/>
        </p:nvPicPr>
        <p:blipFill>
          <a:blip r:embed="rId3">
            <a:alphaModFix/>
          </a:blip>
          <a:stretch>
            <a:fillRect/>
          </a:stretch>
        </p:blipFill>
        <p:spPr>
          <a:xfrm>
            <a:off x="1185787" y="571126"/>
            <a:ext cx="7397974" cy="4001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48"/>
          <p:cNvPicPr preferRelativeResize="0"/>
          <p:nvPr/>
        </p:nvPicPr>
        <p:blipFill>
          <a:blip r:embed="rId3">
            <a:alphaModFix/>
          </a:blip>
          <a:stretch>
            <a:fillRect/>
          </a:stretch>
        </p:blipFill>
        <p:spPr>
          <a:xfrm>
            <a:off x="1260788" y="352413"/>
            <a:ext cx="6622424" cy="4438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49"/>
          <p:cNvPicPr preferRelativeResize="0"/>
          <p:nvPr/>
        </p:nvPicPr>
        <p:blipFill>
          <a:blip r:embed="rId3">
            <a:alphaModFix/>
          </a:blip>
          <a:stretch>
            <a:fillRect/>
          </a:stretch>
        </p:blipFill>
        <p:spPr>
          <a:xfrm>
            <a:off x="509562" y="367975"/>
            <a:ext cx="8124875" cy="4407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50"/>
          <p:cNvPicPr preferRelativeResize="0"/>
          <p:nvPr/>
        </p:nvPicPr>
        <p:blipFill>
          <a:blip r:embed="rId3">
            <a:alphaModFix/>
          </a:blip>
          <a:stretch>
            <a:fillRect/>
          </a:stretch>
        </p:blipFill>
        <p:spPr>
          <a:xfrm>
            <a:off x="744787" y="463625"/>
            <a:ext cx="7654425" cy="4216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1"/>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Lessons learned</a:t>
            </a:r>
            <a:endParaRPr sz="3800"/>
          </a:p>
        </p:txBody>
      </p:sp>
      <p:sp>
        <p:nvSpPr>
          <p:cNvPr id="620" name="Google Shape;620;p51"/>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621" name="Google Shape;621;p51"/>
          <p:cNvGrpSpPr/>
          <p:nvPr/>
        </p:nvGrpSpPr>
        <p:grpSpPr>
          <a:xfrm>
            <a:off x="291401" y="76653"/>
            <a:ext cx="1202212" cy="1920269"/>
            <a:chOff x="11013135" y="64478"/>
            <a:chExt cx="1202212" cy="1920269"/>
          </a:xfrm>
        </p:grpSpPr>
        <p:sp>
          <p:nvSpPr>
            <p:cNvPr id="622" name="Google Shape;622;p51"/>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1"/>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1"/>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1"/>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1"/>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51"/>
          <p:cNvGrpSpPr/>
          <p:nvPr/>
        </p:nvGrpSpPr>
        <p:grpSpPr>
          <a:xfrm>
            <a:off x="5209617" y="539498"/>
            <a:ext cx="2492578" cy="2914254"/>
            <a:chOff x="-48237000" y="2342650"/>
            <a:chExt cx="256800" cy="300225"/>
          </a:xfrm>
        </p:grpSpPr>
        <p:sp>
          <p:nvSpPr>
            <p:cNvPr id="639" name="Google Shape;639;p51"/>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1"/>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2"/>
          <p:cNvSpPr txBox="1"/>
          <p:nvPr>
            <p:ph idx="4" type="subTitle"/>
          </p:nvPr>
        </p:nvSpPr>
        <p:spPr>
          <a:xfrm>
            <a:off x="5002942" y="2365950"/>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Lesson</a:t>
            </a:r>
            <a:endParaRPr/>
          </a:p>
        </p:txBody>
      </p:sp>
      <p:sp>
        <p:nvSpPr>
          <p:cNvPr id="647" name="Google Shape;647;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a:t>
            </a:r>
            <a:endParaRPr/>
          </a:p>
        </p:txBody>
      </p:sp>
      <p:sp>
        <p:nvSpPr>
          <p:cNvPr id="648" name="Google Shape;648;p52"/>
          <p:cNvSpPr txBox="1"/>
          <p:nvPr>
            <p:ph idx="1" type="subTitle"/>
          </p:nvPr>
        </p:nvSpPr>
        <p:spPr>
          <a:xfrm>
            <a:off x="5002946" y="2939601"/>
            <a:ext cx="3350400" cy="135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Jura"/>
                <a:ea typeface="Jura"/>
                <a:cs typeface="Jura"/>
                <a:sym typeface="Jura"/>
              </a:rPr>
              <a:t>Take a goal-oriented approach to solve problems, don't be afraid to come at it from different angles </a:t>
            </a:r>
            <a:endParaRPr>
              <a:latin typeface="Jura"/>
              <a:ea typeface="Jura"/>
              <a:cs typeface="Jura"/>
              <a:sym typeface="Jura"/>
            </a:endParaRPr>
          </a:p>
          <a:p>
            <a:pPr indent="0" lvl="0" marL="0" rtl="0" algn="just">
              <a:spcBef>
                <a:spcPts val="0"/>
              </a:spcBef>
              <a:spcAft>
                <a:spcPts val="0"/>
              </a:spcAft>
              <a:buNone/>
            </a:pPr>
            <a:r>
              <a:t/>
            </a:r>
            <a:endParaRPr>
              <a:latin typeface="Jura"/>
              <a:ea typeface="Jura"/>
              <a:cs typeface="Jura"/>
              <a:sym typeface="Jura"/>
            </a:endParaRPr>
          </a:p>
          <a:p>
            <a:pPr indent="0" lvl="0" marL="0" rtl="0" algn="just">
              <a:spcBef>
                <a:spcPts val="0"/>
              </a:spcBef>
              <a:spcAft>
                <a:spcPts val="0"/>
              </a:spcAft>
              <a:buNone/>
            </a:pPr>
            <a:r>
              <a:rPr lang="en">
                <a:latin typeface="Jura"/>
                <a:ea typeface="Jura"/>
                <a:cs typeface="Jura"/>
                <a:sym typeface="Jura"/>
              </a:rPr>
              <a:t>Thoroughly account for as many possible use-case scenarios as possible</a:t>
            </a:r>
            <a:endParaRPr>
              <a:latin typeface="Jura"/>
              <a:ea typeface="Jura"/>
              <a:cs typeface="Jura"/>
              <a:sym typeface="Jura"/>
            </a:endParaRPr>
          </a:p>
        </p:txBody>
      </p:sp>
      <p:sp>
        <p:nvSpPr>
          <p:cNvPr id="649" name="Google Shape;649;p52"/>
          <p:cNvSpPr txBox="1"/>
          <p:nvPr>
            <p:ph idx="2" type="subTitle"/>
          </p:nvPr>
        </p:nvSpPr>
        <p:spPr>
          <a:xfrm>
            <a:off x="713225" y="2939600"/>
            <a:ext cx="3350400" cy="198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Jura"/>
                <a:ea typeface="Jura"/>
                <a:cs typeface="Jura"/>
                <a:sym typeface="Jura"/>
              </a:rPr>
              <a:t>Had to make the code infinitely reusable without flooding the database with duplicates or getting the 'unique key' error</a:t>
            </a:r>
            <a:endParaRPr>
              <a:latin typeface="Jura"/>
              <a:ea typeface="Jura"/>
              <a:cs typeface="Jura"/>
              <a:sym typeface="Jura"/>
            </a:endParaRPr>
          </a:p>
          <a:p>
            <a:pPr indent="0" lvl="0" marL="0" rtl="0" algn="just">
              <a:spcBef>
                <a:spcPts val="0"/>
              </a:spcBef>
              <a:spcAft>
                <a:spcPts val="0"/>
              </a:spcAft>
              <a:buNone/>
            </a:pPr>
            <a:r>
              <a:t/>
            </a:r>
            <a:endParaRPr>
              <a:latin typeface="Jura"/>
              <a:ea typeface="Jura"/>
              <a:cs typeface="Jura"/>
              <a:sym typeface="Jura"/>
            </a:endParaRPr>
          </a:p>
          <a:p>
            <a:pPr indent="0" lvl="0" marL="0" rtl="0" algn="just">
              <a:spcBef>
                <a:spcPts val="0"/>
              </a:spcBef>
              <a:spcAft>
                <a:spcPts val="0"/>
              </a:spcAft>
              <a:buNone/>
            </a:pPr>
            <a:r>
              <a:rPr lang="en">
                <a:latin typeface="Jura"/>
                <a:ea typeface="Jura"/>
                <a:cs typeface="Jura"/>
                <a:sym typeface="Jura"/>
              </a:rPr>
              <a:t>Took current state of table into account, implemented checks to determine </a:t>
            </a:r>
            <a:r>
              <a:rPr lang="en">
                <a:latin typeface="Jura"/>
                <a:ea typeface="Jura"/>
                <a:cs typeface="Jura"/>
                <a:sym typeface="Jura"/>
              </a:rPr>
              <a:t>parameter</a:t>
            </a:r>
            <a:r>
              <a:rPr lang="en">
                <a:latin typeface="Jura"/>
                <a:ea typeface="Jura"/>
                <a:cs typeface="Jura"/>
                <a:sym typeface="Jura"/>
              </a:rPr>
              <a:t> of API call</a:t>
            </a:r>
            <a:endParaRPr>
              <a:latin typeface="Jura"/>
              <a:ea typeface="Jura"/>
              <a:cs typeface="Jura"/>
              <a:sym typeface="Jura"/>
            </a:endParaRPr>
          </a:p>
          <a:p>
            <a:pPr indent="0" lvl="0" marL="0" rtl="0" algn="just">
              <a:spcBef>
                <a:spcPts val="0"/>
              </a:spcBef>
              <a:spcAft>
                <a:spcPts val="0"/>
              </a:spcAft>
              <a:buNone/>
            </a:pPr>
            <a:r>
              <a:t/>
            </a:r>
            <a:endParaRPr>
              <a:latin typeface="Jura"/>
              <a:ea typeface="Jura"/>
              <a:cs typeface="Jura"/>
              <a:sym typeface="Jura"/>
            </a:endParaRPr>
          </a:p>
          <a:p>
            <a:pPr indent="0" lvl="0" marL="0" rtl="0" algn="just">
              <a:spcBef>
                <a:spcPts val="0"/>
              </a:spcBef>
              <a:spcAft>
                <a:spcPts val="0"/>
              </a:spcAft>
              <a:buNone/>
            </a:pPr>
            <a:r>
              <a:rPr lang="en">
                <a:latin typeface="Jura"/>
                <a:ea typeface="Jura"/>
                <a:cs typeface="Jura"/>
                <a:sym typeface="Jura"/>
              </a:rPr>
              <a:t>Filtered dataframe to only latest date(s) not already present in table</a:t>
            </a:r>
            <a:endParaRPr>
              <a:latin typeface="Jura"/>
              <a:ea typeface="Jura"/>
              <a:cs typeface="Jura"/>
              <a:sym typeface="Jura"/>
            </a:endParaRPr>
          </a:p>
        </p:txBody>
      </p:sp>
      <p:sp>
        <p:nvSpPr>
          <p:cNvPr id="650" name="Google Shape;650;p52"/>
          <p:cNvSpPr txBox="1"/>
          <p:nvPr>
            <p:ph idx="3" type="subTitle"/>
          </p:nvPr>
        </p:nvSpPr>
        <p:spPr>
          <a:xfrm>
            <a:off x="713225" y="2365950"/>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651" name="Google Shape;651;p52"/>
          <p:cNvSpPr/>
          <p:nvPr/>
        </p:nvSpPr>
        <p:spPr>
          <a:xfrm>
            <a:off x="713225" y="1685325"/>
            <a:ext cx="1649100" cy="57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5002950" y="1685325"/>
            <a:ext cx="1649100" cy="57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52"/>
          <p:cNvGrpSpPr/>
          <p:nvPr/>
        </p:nvGrpSpPr>
        <p:grpSpPr>
          <a:xfrm>
            <a:off x="838508" y="1801600"/>
            <a:ext cx="355641" cy="340151"/>
            <a:chOff x="5049750" y="832600"/>
            <a:chExt cx="505100" cy="483100"/>
          </a:xfrm>
        </p:grpSpPr>
        <p:sp>
          <p:nvSpPr>
            <p:cNvPr id="654" name="Google Shape;654;p52"/>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 name="Google Shape;655;p52"/>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6" name="Google Shape;656;p52"/>
          <p:cNvSpPr/>
          <p:nvPr/>
        </p:nvSpPr>
        <p:spPr>
          <a:xfrm>
            <a:off x="5120553" y="1792439"/>
            <a:ext cx="375620" cy="372441"/>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3"/>
          <p:cNvSpPr txBox="1"/>
          <p:nvPr>
            <p:ph idx="4" type="subTitle"/>
          </p:nvPr>
        </p:nvSpPr>
        <p:spPr>
          <a:xfrm>
            <a:off x="5002942" y="2365950"/>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Lesson</a:t>
            </a:r>
            <a:endParaRPr/>
          </a:p>
        </p:txBody>
      </p:sp>
      <p:sp>
        <p:nvSpPr>
          <p:cNvPr id="662" name="Google Shape;662;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#2</a:t>
            </a:r>
            <a:endParaRPr/>
          </a:p>
        </p:txBody>
      </p:sp>
      <p:sp>
        <p:nvSpPr>
          <p:cNvPr id="663" name="Google Shape;663;p53"/>
          <p:cNvSpPr txBox="1"/>
          <p:nvPr>
            <p:ph idx="1" type="subTitle"/>
          </p:nvPr>
        </p:nvSpPr>
        <p:spPr>
          <a:xfrm>
            <a:off x="5002946" y="2939601"/>
            <a:ext cx="3350400" cy="135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Jura"/>
                <a:ea typeface="Jura"/>
                <a:cs typeface="Jura"/>
                <a:sym typeface="Jura"/>
              </a:rPr>
              <a:t>Always look into significant discrepancies or outliers in raw data and account for them, otherwise the analysis could be rendered worthless</a:t>
            </a:r>
            <a:endParaRPr>
              <a:latin typeface="Jura"/>
              <a:ea typeface="Jura"/>
              <a:cs typeface="Jura"/>
              <a:sym typeface="Jura"/>
            </a:endParaRPr>
          </a:p>
          <a:p>
            <a:pPr indent="0" lvl="0" marL="0" rtl="0" algn="just">
              <a:spcBef>
                <a:spcPts val="0"/>
              </a:spcBef>
              <a:spcAft>
                <a:spcPts val="0"/>
              </a:spcAft>
              <a:buNone/>
            </a:pPr>
            <a:r>
              <a:t/>
            </a:r>
            <a:endParaRPr>
              <a:latin typeface="Jura"/>
              <a:ea typeface="Jura"/>
              <a:cs typeface="Jura"/>
              <a:sym typeface="Jura"/>
            </a:endParaRPr>
          </a:p>
          <a:p>
            <a:pPr indent="0" lvl="0" marL="0" rtl="0" algn="just">
              <a:spcBef>
                <a:spcPts val="0"/>
              </a:spcBef>
              <a:spcAft>
                <a:spcPts val="0"/>
              </a:spcAft>
              <a:buNone/>
            </a:pPr>
            <a:r>
              <a:rPr lang="en">
                <a:latin typeface="Jura"/>
                <a:ea typeface="Jura"/>
                <a:cs typeface="Jura"/>
                <a:sym typeface="Jura"/>
              </a:rPr>
              <a:t>Many times, external research should be conducted</a:t>
            </a:r>
            <a:endParaRPr>
              <a:latin typeface="Jura"/>
              <a:ea typeface="Jura"/>
              <a:cs typeface="Jura"/>
              <a:sym typeface="Jura"/>
            </a:endParaRPr>
          </a:p>
        </p:txBody>
      </p:sp>
      <p:sp>
        <p:nvSpPr>
          <p:cNvPr id="664" name="Google Shape;664;p53"/>
          <p:cNvSpPr txBox="1"/>
          <p:nvPr>
            <p:ph idx="2" type="subTitle"/>
          </p:nvPr>
        </p:nvSpPr>
        <p:spPr>
          <a:xfrm>
            <a:off x="713225" y="2939600"/>
            <a:ext cx="3350400" cy="220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Jura"/>
                <a:ea typeface="Jura"/>
                <a:cs typeface="Jura"/>
                <a:sym typeface="Jura"/>
              </a:rPr>
              <a:t>Raw stock price data saw an enormous drop-off after 6/5/22</a:t>
            </a:r>
            <a:endParaRPr>
              <a:latin typeface="Jura"/>
              <a:ea typeface="Jura"/>
              <a:cs typeface="Jura"/>
              <a:sym typeface="Jura"/>
            </a:endParaRPr>
          </a:p>
          <a:p>
            <a:pPr indent="0" lvl="0" marL="0" rtl="0" algn="just">
              <a:spcBef>
                <a:spcPts val="0"/>
              </a:spcBef>
              <a:spcAft>
                <a:spcPts val="0"/>
              </a:spcAft>
              <a:buNone/>
            </a:pPr>
            <a:r>
              <a:t/>
            </a:r>
            <a:endParaRPr>
              <a:latin typeface="Jura"/>
              <a:ea typeface="Jura"/>
              <a:cs typeface="Jura"/>
              <a:sym typeface="Jura"/>
            </a:endParaRPr>
          </a:p>
          <a:p>
            <a:pPr indent="0" lvl="0" marL="0" rtl="0" algn="just">
              <a:spcBef>
                <a:spcPts val="0"/>
              </a:spcBef>
              <a:spcAft>
                <a:spcPts val="0"/>
              </a:spcAft>
              <a:buNone/>
            </a:pPr>
            <a:r>
              <a:rPr lang="en">
                <a:latin typeface="Jura"/>
                <a:ea typeface="Jura"/>
                <a:cs typeface="Jura"/>
                <a:sym typeface="Jura"/>
              </a:rPr>
              <a:t>AMZN had underwent a stock split (by a factor of 20) at that time, dramatically skewing the data from that point onwards; full graphs from 1999-present showed a massive, misleading drop in price</a:t>
            </a:r>
            <a:endParaRPr>
              <a:latin typeface="Jura"/>
              <a:ea typeface="Jura"/>
              <a:cs typeface="Jura"/>
              <a:sym typeface="Jura"/>
            </a:endParaRPr>
          </a:p>
          <a:p>
            <a:pPr indent="0" lvl="0" marL="0" rtl="0" algn="just">
              <a:spcBef>
                <a:spcPts val="0"/>
              </a:spcBef>
              <a:spcAft>
                <a:spcPts val="0"/>
              </a:spcAft>
              <a:buNone/>
            </a:pPr>
            <a:r>
              <a:t/>
            </a:r>
            <a:endParaRPr>
              <a:latin typeface="Jura"/>
              <a:ea typeface="Jura"/>
              <a:cs typeface="Jura"/>
              <a:sym typeface="Jura"/>
            </a:endParaRPr>
          </a:p>
          <a:p>
            <a:pPr indent="0" lvl="0" marL="0" rtl="0" algn="just">
              <a:spcBef>
                <a:spcPts val="0"/>
              </a:spcBef>
              <a:spcAft>
                <a:spcPts val="0"/>
              </a:spcAft>
              <a:buNone/>
            </a:pPr>
            <a:r>
              <a:rPr lang="en">
                <a:latin typeface="Jura"/>
                <a:ea typeface="Jura"/>
                <a:cs typeface="Jura"/>
                <a:sym typeface="Jura"/>
              </a:rPr>
              <a:t>We divided all data from before 6/5/22 by 20 prior to </a:t>
            </a:r>
            <a:r>
              <a:rPr lang="en">
                <a:latin typeface="Jura"/>
                <a:ea typeface="Jura"/>
                <a:cs typeface="Jura"/>
                <a:sym typeface="Jura"/>
              </a:rPr>
              <a:t>visualization</a:t>
            </a:r>
            <a:r>
              <a:rPr lang="en">
                <a:latin typeface="Jura"/>
                <a:ea typeface="Jura"/>
                <a:cs typeface="Jura"/>
                <a:sym typeface="Jura"/>
              </a:rPr>
              <a:t> and analysis</a:t>
            </a:r>
            <a:endParaRPr>
              <a:latin typeface="Jura"/>
              <a:ea typeface="Jura"/>
              <a:cs typeface="Jura"/>
              <a:sym typeface="Jura"/>
            </a:endParaRPr>
          </a:p>
        </p:txBody>
      </p:sp>
      <p:sp>
        <p:nvSpPr>
          <p:cNvPr id="665" name="Google Shape;665;p53"/>
          <p:cNvSpPr txBox="1"/>
          <p:nvPr>
            <p:ph idx="3" type="subTitle"/>
          </p:nvPr>
        </p:nvSpPr>
        <p:spPr>
          <a:xfrm>
            <a:off x="713225" y="2365950"/>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666" name="Google Shape;666;p53"/>
          <p:cNvSpPr/>
          <p:nvPr/>
        </p:nvSpPr>
        <p:spPr>
          <a:xfrm>
            <a:off x="713225" y="1685325"/>
            <a:ext cx="1649100" cy="57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3"/>
          <p:cNvSpPr/>
          <p:nvPr/>
        </p:nvSpPr>
        <p:spPr>
          <a:xfrm>
            <a:off x="5002950" y="1685325"/>
            <a:ext cx="1649100" cy="57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53"/>
          <p:cNvGrpSpPr/>
          <p:nvPr/>
        </p:nvGrpSpPr>
        <p:grpSpPr>
          <a:xfrm>
            <a:off x="838508" y="1801600"/>
            <a:ext cx="355641" cy="340151"/>
            <a:chOff x="5049750" y="832600"/>
            <a:chExt cx="505100" cy="483100"/>
          </a:xfrm>
        </p:grpSpPr>
        <p:sp>
          <p:nvSpPr>
            <p:cNvPr id="669" name="Google Shape;669;p53"/>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 name="Google Shape;670;p53"/>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1" name="Google Shape;671;p53"/>
          <p:cNvSpPr/>
          <p:nvPr/>
        </p:nvSpPr>
        <p:spPr>
          <a:xfrm>
            <a:off x="5120553" y="1792439"/>
            <a:ext cx="375620" cy="372441"/>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64" name="Google Shape;364;p27"/>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365" name="Google Shape;365;p27"/>
          <p:cNvGrpSpPr/>
          <p:nvPr/>
        </p:nvGrpSpPr>
        <p:grpSpPr>
          <a:xfrm>
            <a:off x="291401" y="76653"/>
            <a:ext cx="1202212" cy="1920269"/>
            <a:chOff x="11013135" y="64478"/>
            <a:chExt cx="1202212" cy="1920269"/>
          </a:xfrm>
        </p:grpSpPr>
        <p:sp>
          <p:nvSpPr>
            <p:cNvPr id="366" name="Google Shape;366;p27"/>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7"/>
          <p:cNvGrpSpPr/>
          <p:nvPr/>
        </p:nvGrpSpPr>
        <p:grpSpPr>
          <a:xfrm>
            <a:off x="4541545" y="539504"/>
            <a:ext cx="3828706" cy="2914246"/>
            <a:chOff x="-47527350" y="2747625"/>
            <a:chExt cx="300100" cy="228425"/>
          </a:xfrm>
        </p:grpSpPr>
        <p:sp>
          <p:nvSpPr>
            <p:cNvPr id="383" name="Google Shape;383;p27"/>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4"/>
          <p:cNvSpPr txBox="1"/>
          <p:nvPr>
            <p:ph idx="4" type="subTitle"/>
          </p:nvPr>
        </p:nvSpPr>
        <p:spPr>
          <a:xfrm>
            <a:off x="5002942" y="2365950"/>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Lesson</a:t>
            </a:r>
            <a:endParaRPr/>
          </a:p>
        </p:txBody>
      </p:sp>
      <p:sp>
        <p:nvSpPr>
          <p:cNvPr id="677" name="Google Shape;67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#3</a:t>
            </a:r>
            <a:endParaRPr/>
          </a:p>
        </p:txBody>
      </p:sp>
      <p:sp>
        <p:nvSpPr>
          <p:cNvPr id="678" name="Google Shape;678;p54"/>
          <p:cNvSpPr txBox="1"/>
          <p:nvPr>
            <p:ph idx="1" type="subTitle"/>
          </p:nvPr>
        </p:nvSpPr>
        <p:spPr>
          <a:xfrm>
            <a:off x="5002946" y="2939601"/>
            <a:ext cx="3350400" cy="135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Jura"/>
                <a:ea typeface="Jura"/>
                <a:cs typeface="Jura"/>
                <a:sym typeface="Jura"/>
              </a:rPr>
              <a:t>Most  people don’t want to go and ask team members for help, and feel like their burdening others. Let them know you are bored! And want to help!</a:t>
            </a:r>
            <a:endParaRPr>
              <a:latin typeface="Jura"/>
              <a:ea typeface="Jura"/>
              <a:cs typeface="Jura"/>
              <a:sym typeface="Jura"/>
            </a:endParaRPr>
          </a:p>
        </p:txBody>
      </p:sp>
      <p:sp>
        <p:nvSpPr>
          <p:cNvPr id="679" name="Google Shape;679;p54"/>
          <p:cNvSpPr txBox="1"/>
          <p:nvPr>
            <p:ph idx="2" type="subTitle"/>
          </p:nvPr>
        </p:nvSpPr>
        <p:spPr>
          <a:xfrm>
            <a:off x="713225" y="2939600"/>
            <a:ext cx="3350400" cy="1970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Jura"/>
                <a:ea typeface="Jura"/>
                <a:cs typeface="Jura"/>
                <a:sym typeface="Jura"/>
              </a:rPr>
              <a:t>The nature of this project structure lent </a:t>
            </a:r>
            <a:r>
              <a:rPr lang="en">
                <a:latin typeface="Jura"/>
                <a:ea typeface="Jura"/>
                <a:cs typeface="Jura"/>
                <a:sym typeface="Jura"/>
              </a:rPr>
              <a:t>itself</a:t>
            </a:r>
            <a:r>
              <a:rPr lang="en">
                <a:latin typeface="Jura"/>
                <a:ea typeface="Jura"/>
                <a:cs typeface="Jura"/>
                <a:sym typeface="Jura"/>
              </a:rPr>
              <a:t> to team members finishing certain checkpoints very quickly. Leaving some team members done with their jobs in order for others to begin..</a:t>
            </a:r>
            <a:endParaRPr>
              <a:latin typeface="Jura"/>
              <a:ea typeface="Jura"/>
              <a:cs typeface="Jura"/>
              <a:sym typeface="Jura"/>
            </a:endParaRPr>
          </a:p>
        </p:txBody>
      </p:sp>
      <p:sp>
        <p:nvSpPr>
          <p:cNvPr id="680" name="Google Shape;680;p54"/>
          <p:cNvSpPr txBox="1"/>
          <p:nvPr>
            <p:ph idx="3" type="subTitle"/>
          </p:nvPr>
        </p:nvSpPr>
        <p:spPr>
          <a:xfrm>
            <a:off x="713225" y="2365950"/>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681" name="Google Shape;681;p54"/>
          <p:cNvSpPr/>
          <p:nvPr/>
        </p:nvSpPr>
        <p:spPr>
          <a:xfrm>
            <a:off x="713225" y="1685325"/>
            <a:ext cx="1649100" cy="57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4"/>
          <p:cNvSpPr/>
          <p:nvPr/>
        </p:nvSpPr>
        <p:spPr>
          <a:xfrm>
            <a:off x="5002950" y="1685325"/>
            <a:ext cx="1649100" cy="57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 name="Google Shape;683;p54"/>
          <p:cNvGrpSpPr/>
          <p:nvPr/>
        </p:nvGrpSpPr>
        <p:grpSpPr>
          <a:xfrm>
            <a:off x="838508" y="1801600"/>
            <a:ext cx="355641" cy="340151"/>
            <a:chOff x="5049750" y="832600"/>
            <a:chExt cx="505100" cy="483100"/>
          </a:xfrm>
        </p:grpSpPr>
        <p:sp>
          <p:nvSpPr>
            <p:cNvPr id="684" name="Google Shape;684;p54"/>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 name="Google Shape;685;p54"/>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6" name="Google Shape;686;p54"/>
          <p:cNvSpPr/>
          <p:nvPr/>
        </p:nvSpPr>
        <p:spPr>
          <a:xfrm>
            <a:off x="5120553" y="1792439"/>
            <a:ext cx="375620" cy="372441"/>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5"/>
          <p:cNvSpPr txBox="1"/>
          <p:nvPr>
            <p:ph idx="4" type="subTitle"/>
          </p:nvPr>
        </p:nvSpPr>
        <p:spPr>
          <a:xfrm>
            <a:off x="5002942" y="2365950"/>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Lesson</a:t>
            </a:r>
            <a:endParaRPr/>
          </a:p>
        </p:txBody>
      </p:sp>
      <p:sp>
        <p:nvSpPr>
          <p:cNvPr id="692" name="Google Shape;692;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#4</a:t>
            </a:r>
            <a:endParaRPr/>
          </a:p>
        </p:txBody>
      </p:sp>
      <p:sp>
        <p:nvSpPr>
          <p:cNvPr id="693" name="Google Shape;693;p55"/>
          <p:cNvSpPr txBox="1"/>
          <p:nvPr>
            <p:ph idx="1" type="subTitle"/>
          </p:nvPr>
        </p:nvSpPr>
        <p:spPr>
          <a:xfrm>
            <a:off x="5002946" y="2939601"/>
            <a:ext cx="3350400" cy="13596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Jura"/>
              <a:buAutoNum type="arabicPeriod"/>
            </a:pPr>
            <a:r>
              <a:rPr lang="en">
                <a:latin typeface="Jura"/>
                <a:ea typeface="Jura"/>
                <a:cs typeface="Jura"/>
                <a:sym typeface="Jura"/>
              </a:rPr>
              <a:t>Deeper understanding of the dataset </a:t>
            </a:r>
            <a:r>
              <a:rPr lang="en">
                <a:latin typeface="Jura"/>
                <a:ea typeface="Jura"/>
                <a:cs typeface="Jura"/>
                <a:sym typeface="Jura"/>
              </a:rPr>
              <a:t>for</a:t>
            </a:r>
            <a:r>
              <a:rPr lang="en">
                <a:latin typeface="Jura"/>
                <a:ea typeface="Jura"/>
                <a:cs typeface="Jura"/>
                <a:sym typeface="Jura"/>
              </a:rPr>
              <a:t> better analysis </a:t>
            </a:r>
            <a:endParaRPr>
              <a:latin typeface="Jura"/>
              <a:ea typeface="Jura"/>
              <a:cs typeface="Jura"/>
              <a:sym typeface="Jura"/>
            </a:endParaRPr>
          </a:p>
          <a:p>
            <a:pPr indent="-304800" lvl="0" marL="457200" rtl="0" algn="just">
              <a:spcBef>
                <a:spcPts val="0"/>
              </a:spcBef>
              <a:spcAft>
                <a:spcPts val="0"/>
              </a:spcAft>
              <a:buSzPts val="1200"/>
              <a:buFont typeface="Jura"/>
              <a:buAutoNum type="arabicPeriod"/>
            </a:pPr>
            <a:r>
              <a:rPr lang="en">
                <a:latin typeface="Jura"/>
                <a:ea typeface="Jura"/>
                <a:cs typeface="Jura"/>
                <a:sym typeface="Jura"/>
              </a:rPr>
              <a:t>Experimenting with </a:t>
            </a:r>
            <a:r>
              <a:rPr lang="en">
                <a:latin typeface="Jura"/>
                <a:ea typeface="Jura"/>
                <a:cs typeface="Jura"/>
                <a:sym typeface="Jura"/>
              </a:rPr>
              <a:t>different</a:t>
            </a:r>
            <a:r>
              <a:rPr lang="en">
                <a:latin typeface="Jura"/>
                <a:ea typeface="Jura"/>
                <a:cs typeface="Jura"/>
                <a:sym typeface="Jura"/>
              </a:rPr>
              <a:t> graphs and refining them based on insights for overall quality of the visuals</a:t>
            </a:r>
            <a:endParaRPr>
              <a:latin typeface="Jura"/>
              <a:ea typeface="Jura"/>
              <a:cs typeface="Jura"/>
              <a:sym typeface="Jura"/>
            </a:endParaRPr>
          </a:p>
        </p:txBody>
      </p:sp>
      <p:sp>
        <p:nvSpPr>
          <p:cNvPr id="694" name="Google Shape;694;p55"/>
          <p:cNvSpPr txBox="1"/>
          <p:nvPr>
            <p:ph idx="2" type="subTitle"/>
          </p:nvPr>
        </p:nvSpPr>
        <p:spPr>
          <a:xfrm>
            <a:off x="713225" y="2939600"/>
            <a:ext cx="3350400" cy="19704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Jura"/>
              <a:buAutoNum type="arabicPeriod"/>
            </a:pPr>
            <a:r>
              <a:rPr lang="en">
                <a:latin typeface="Jura"/>
                <a:ea typeface="Jura"/>
                <a:cs typeface="Jura"/>
                <a:sym typeface="Jura"/>
              </a:rPr>
              <a:t>Initial challenge was deciding which aspects of the data to graph. </a:t>
            </a:r>
            <a:endParaRPr>
              <a:latin typeface="Jura"/>
              <a:ea typeface="Jura"/>
              <a:cs typeface="Jura"/>
              <a:sym typeface="Jura"/>
            </a:endParaRPr>
          </a:p>
          <a:p>
            <a:pPr indent="-304800" lvl="0" marL="457200" rtl="0" algn="just">
              <a:spcBef>
                <a:spcPts val="0"/>
              </a:spcBef>
              <a:spcAft>
                <a:spcPts val="0"/>
              </a:spcAft>
              <a:buSzPts val="1200"/>
              <a:buFont typeface="Jura"/>
              <a:buAutoNum type="arabicPeriod"/>
            </a:pPr>
            <a:r>
              <a:rPr lang="en">
                <a:latin typeface="Jura"/>
                <a:ea typeface="Jura"/>
                <a:cs typeface="Jura"/>
                <a:sym typeface="Jura"/>
              </a:rPr>
              <a:t>Once the visuals were created, extracting meaningful insights demanded a thorough understanding of the dataset</a:t>
            </a:r>
            <a:endParaRPr>
              <a:latin typeface="Jura"/>
              <a:ea typeface="Jura"/>
              <a:cs typeface="Jura"/>
              <a:sym typeface="Jura"/>
            </a:endParaRPr>
          </a:p>
          <a:p>
            <a:pPr indent="-304800" lvl="0" marL="457200" rtl="0" algn="just">
              <a:spcBef>
                <a:spcPts val="0"/>
              </a:spcBef>
              <a:spcAft>
                <a:spcPts val="0"/>
              </a:spcAft>
              <a:buSzPts val="1200"/>
              <a:buFont typeface="Jura"/>
              <a:buAutoNum type="arabicPeriod"/>
            </a:pPr>
            <a:r>
              <a:rPr lang="en">
                <a:latin typeface="Jura"/>
                <a:ea typeface="Jura"/>
                <a:cs typeface="Jura"/>
                <a:sym typeface="Jura"/>
              </a:rPr>
              <a:t>Selecting the right visuals was crucial. </a:t>
            </a:r>
            <a:endParaRPr>
              <a:latin typeface="Jura"/>
              <a:ea typeface="Jura"/>
              <a:cs typeface="Jura"/>
              <a:sym typeface="Jura"/>
            </a:endParaRPr>
          </a:p>
        </p:txBody>
      </p:sp>
      <p:sp>
        <p:nvSpPr>
          <p:cNvPr id="695" name="Google Shape;695;p55"/>
          <p:cNvSpPr txBox="1"/>
          <p:nvPr>
            <p:ph idx="3" type="subTitle"/>
          </p:nvPr>
        </p:nvSpPr>
        <p:spPr>
          <a:xfrm>
            <a:off x="713225" y="2365950"/>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696" name="Google Shape;696;p55"/>
          <p:cNvSpPr/>
          <p:nvPr/>
        </p:nvSpPr>
        <p:spPr>
          <a:xfrm>
            <a:off x="713225" y="1685325"/>
            <a:ext cx="1649100" cy="57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5002950" y="1685325"/>
            <a:ext cx="1649100" cy="57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55"/>
          <p:cNvGrpSpPr/>
          <p:nvPr/>
        </p:nvGrpSpPr>
        <p:grpSpPr>
          <a:xfrm>
            <a:off x="838508" y="1801600"/>
            <a:ext cx="355641" cy="340151"/>
            <a:chOff x="5049750" y="832600"/>
            <a:chExt cx="505100" cy="483100"/>
          </a:xfrm>
        </p:grpSpPr>
        <p:sp>
          <p:nvSpPr>
            <p:cNvPr id="699" name="Google Shape;699;p55"/>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 name="Google Shape;700;p55"/>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1" name="Google Shape;701;p55"/>
          <p:cNvSpPr/>
          <p:nvPr/>
        </p:nvSpPr>
        <p:spPr>
          <a:xfrm>
            <a:off x="5120553" y="1792439"/>
            <a:ext cx="375620" cy="372441"/>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6"/>
          <p:cNvSpPr txBox="1"/>
          <p:nvPr>
            <p:ph type="title"/>
          </p:nvPr>
        </p:nvSpPr>
        <p:spPr>
          <a:xfrm>
            <a:off x="2496150" y="1910250"/>
            <a:ext cx="4151700" cy="13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900"/>
              <a:t>END</a:t>
            </a:r>
            <a:endParaRPr sz="6900"/>
          </a:p>
        </p:txBody>
      </p:sp>
      <p:grpSp>
        <p:nvGrpSpPr>
          <p:cNvPr id="707" name="Google Shape;707;p56"/>
          <p:cNvGrpSpPr/>
          <p:nvPr/>
        </p:nvGrpSpPr>
        <p:grpSpPr>
          <a:xfrm flipH="1">
            <a:off x="425792" y="264699"/>
            <a:ext cx="2888107" cy="2376174"/>
            <a:chOff x="6518435" y="3144203"/>
            <a:chExt cx="2348437" cy="1932163"/>
          </a:xfrm>
        </p:grpSpPr>
        <p:sp>
          <p:nvSpPr>
            <p:cNvPr id="708" name="Google Shape;708;p56"/>
            <p:cNvSpPr/>
            <p:nvPr/>
          </p:nvSpPr>
          <p:spPr>
            <a:xfrm>
              <a:off x="6524023" y="4536193"/>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6518435" y="4529706"/>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6606880" y="4700107"/>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6606880" y="4311838"/>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p:nvPr/>
          </p:nvSpPr>
          <p:spPr>
            <a:xfrm>
              <a:off x="6833162" y="3531509"/>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6"/>
            <p:cNvSpPr/>
            <p:nvPr/>
          </p:nvSpPr>
          <p:spPr>
            <a:xfrm>
              <a:off x="6915119" y="4513841"/>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6915119" y="3307090"/>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7141337" y="3531509"/>
              <a:ext cx="177018" cy="143490"/>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6"/>
            <p:cNvSpPr/>
            <p:nvPr/>
          </p:nvSpPr>
          <p:spPr>
            <a:xfrm>
              <a:off x="7224257" y="3668383"/>
              <a:ext cx="11240" cy="230072"/>
            </a:xfrm>
            <a:custGeom>
              <a:rect b="b" l="l" r="r" t="t"/>
              <a:pathLst>
                <a:path extrusionOk="0" h="3582" w="175">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6"/>
            <p:cNvSpPr/>
            <p:nvPr/>
          </p:nvSpPr>
          <p:spPr>
            <a:xfrm>
              <a:off x="7224257" y="3307090"/>
              <a:ext cx="11240" cy="230072"/>
            </a:xfrm>
            <a:custGeom>
              <a:rect b="b" l="l" r="r" t="t"/>
              <a:pathLst>
                <a:path extrusionOk="0" h="3582" w="175">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7449576" y="3677697"/>
              <a:ext cx="177018" cy="348319"/>
            </a:xfrm>
            <a:custGeom>
              <a:rect b="b" l="l" r="r" t="t"/>
              <a:pathLst>
                <a:path extrusionOk="0" h="5423" w="2756">
                  <a:moveTo>
                    <a:pt x="1" y="0"/>
                  </a:moveTo>
                  <a:lnTo>
                    <a:pt x="1" y="5422"/>
                  </a:lnTo>
                  <a:lnTo>
                    <a:pt x="2755" y="5422"/>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7443988" y="3671209"/>
              <a:ext cx="189093" cy="360395"/>
            </a:xfrm>
            <a:custGeom>
              <a:rect b="b" l="l" r="r" t="t"/>
              <a:pathLst>
                <a:path extrusionOk="0" h="5611" w="2944">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7532432" y="4019464"/>
              <a:ext cx="12204" cy="230008"/>
            </a:xfrm>
            <a:custGeom>
              <a:rect b="b" l="l" r="r" t="t"/>
              <a:pathLst>
                <a:path extrusionOk="0" h="3581" w="19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6"/>
            <p:cNvSpPr/>
            <p:nvPr/>
          </p:nvSpPr>
          <p:spPr>
            <a:xfrm>
              <a:off x="7532432" y="3454241"/>
              <a:ext cx="12204" cy="229108"/>
            </a:xfrm>
            <a:custGeom>
              <a:rect b="b" l="l" r="r" t="t"/>
              <a:pathLst>
                <a:path extrusionOk="0" h="3567" w="19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6"/>
            <p:cNvSpPr/>
            <p:nvPr/>
          </p:nvSpPr>
          <p:spPr>
            <a:xfrm>
              <a:off x="7758778" y="4041816"/>
              <a:ext cx="176954" cy="797994"/>
            </a:xfrm>
            <a:custGeom>
              <a:rect b="b" l="l" r="r" t="t"/>
              <a:pathLst>
                <a:path extrusionOk="0" h="12424" w="2755">
                  <a:moveTo>
                    <a:pt x="0" y="0"/>
                  </a:moveTo>
                  <a:lnTo>
                    <a:pt x="0" y="12424"/>
                  </a:lnTo>
                  <a:lnTo>
                    <a:pt x="2754" y="12424"/>
                  </a:lnTo>
                  <a:lnTo>
                    <a:pt x="2754"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7752163" y="4035264"/>
              <a:ext cx="189157" cy="811096"/>
            </a:xfrm>
            <a:custGeom>
              <a:rect b="b" l="l" r="r" t="t"/>
              <a:pathLst>
                <a:path extrusionOk="0" h="12628" w="2945">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7840671" y="4834155"/>
              <a:ext cx="12139" cy="229173"/>
            </a:xfrm>
            <a:custGeom>
              <a:rect b="b" l="l" r="r" t="t"/>
              <a:pathLst>
                <a:path extrusionOk="0" h="3568" w="189">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7840671" y="3817332"/>
              <a:ext cx="12139" cy="230136"/>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8066953" y="4645191"/>
              <a:ext cx="176954" cy="207656"/>
            </a:xfrm>
            <a:custGeom>
              <a:rect b="b" l="l" r="r" t="t"/>
              <a:pathLst>
                <a:path extrusionOk="0" h="3233" w="2755">
                  <a:moveTo>
                    <a:pt x="0" y="0"/>
                  </a:moveTo>
                  <a:lnTo>
                    <a:pt x="0" y="3233"/>
                  </a:lnTo>
                  <a:lnTo>
                    <a:pt x="2754" y="3233"/>
                  </a:lnTo>
                  <a:lnTo>
                    <a:pt x="2754"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6"/>
            <p:cNvSpPr/>
            <p:nvPr/>
          </p:nvSpPr>
          <p:spPr>
            <a:xfrm>
              <a:off x="8148846" y="4846295"/>
              <a:ext cx="12204" cy="230072"/>
            </a:xfrm>
            <a:custGeom>
              <a:rect b="b" l="l" r="r" t="t"/>
              <a:pathLst>
                <a:path extrusionOk="0" h="3582" w="19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6"/>
            <p:cNvSpPr/>
            <p:nvPr/>
          </p:nvSpPr>
          <p:spPr>
            <a:xfrm>
              <a:off x="8148846" y="4420772"/>
              <a:ext cx="12204" cy="230072"/>
            </a:xfrm>
            <a:custGeom>
              <a:rect b="b" l="l" r="r" t="t"/>
              <a:pathLst>
                <a:path extrusionOk="0" h="3582" w="19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8375192" y="3632993"/>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8457984" y="4616288"/>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
            <p:cNvSpPr/>
            <p:nvPr/>
          </p:nvSpPr>
          <p:spPr>
            <a:xfrm>
              <a:off x="8457984" y="3409537"/>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6"/>
            <p:cNvSpPr/>
            <p:nvPr/>
          </p:nvSpPr>
          <p:spPr>
            <a:xfrm>
              <a:off x="8684330" y="3367659"/>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8766224" y="3621817"/>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6"/>
            <p:cNvSpPr/>
            <p:nvPr/>
          </p:nvSpPr>
          <p:spPr>
            <a:xfrm>
              <a:off x="8766224" y="3144203"/>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6"/>
            <p:cNvSpPr/>
            <p:nvPr/>
          </p:nvSpPr>
          <p:spPr>
            <a:xfrm>
              <a:off x="6826610" y="3524958"/>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6"/>
            <p:cNvSpPr/>
            <p:nvPr/>
          </p:nvSpPr>
          <p:spPr>
            <a:xfrm>
              <a:off x="7134849" y="3524958"/>
              <a:ext cx="190057" cy="155629"/>
            </a:xfrm>
            <a:custGeom>
              <a:rect b="b" l="l" r="r" t="t"/>
              <a:pathLst>
                <a:path extrusionOk="0" h="2423" w="2959">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6"/>
            <p:cNvSpPr/>
            <p:nvPr/>
          </p:nvSpPr>
          <p:spPr>
            <a:xfrm>
              <a:off x="8060466" y="4638640"/>
              <a:ext cx="189992" cy="219795"/>
            </a:xfrm>
            <a:custGeom>
              <a:rect b="b" l="l" r="r" t="t"/>
              <a:pathLst>
                <a:path extrusionOk="0" h="3422" w="2958">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6"/>
            <p:cNvSpPr/>
            <p:nvPr/>
          </p:nvSpPr>
          <p:spPr>
            <a:xfrm>
              <a:off x="8369604" y="3627405"/>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p:nvPr/>
          </p:nvSpPr>
          <p:spPr>
            <a:xfrm>
              <a:off x="8677779" y="3362071"/>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56"/>
          <p:cNvSpPr/>
          <p:nvPr/>
        </p:nvSpPr>
        <p:spPr>
          <a:xfrm flipH="1" rot="-1390848">
            <a:off x="2820271" y="3334314"/>
            <a:ext cx="9543785" cy="1600999"/>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p56"/>
          <p:cNvPicPr preferRelativeResize="0"/>
          <p:nvPr/>
        </p:nvPicPr>
        <p:blipFill>
          <a:blip r:embed="rId3">
            <a:alphaModFix/>
          </a:blip>
          <a:stretch>
            <a:fillRect/>
          </a:stretch>
        </p:blipFill>
        <p:spPr>
          <a:xfrm flipH="1" rot="412442">
            <a:off x="6476952" y="1399675"/>
            <a:ext cx="2348451" cy="36162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 of Project</a:t>
            </a:r>
            <a:endParaRPr/>
          </a:p>
        </p:txBody>
      </p:sp>
      <p:sp>
        <p:nvSpPr>
          <p:cNvPr id="394" name="Google Shape;394;p28"/>
          <p:cNvSpPr txBox="1"/>
          <p:nvPr>
            <p:ph idx="1" type="body"/>
          </p:nvPr>
        </p:nvSpPr>
        <p:spPr>
          <a:xfrm>
            <a:off x="720000" y="1215750"/>
            <a:ext cx="4685400" cy="28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Jura"/>
                <a:ea typeface="Jura"/>
                <a:cs typeface="Jura"/>
                <a:sym typeface="Jura"/>
              </a:rPr>
              <a:t>By using semi-structured data, specifically about daily changes in Amazon stock prices, we will create a data pipeline locally, utilizing extraction, transforming, loading and analysis to achieve clean, structured data as well as insightful analysis.</a:t>
            </a:r>
            <a:endParaRPr sz="1700">
              <a:latin typeface="Jura"/>
              <a:ea typeface="Jura"/>
              <a:cs typeface="Jura"/>
              <a:sym typeface="Jura"/>
            </a:endParaRPr>
          </a:p>
          <a:p>
            <a:pPr indent="0" lvl="0" marL="0" rtl="0" algn="l">
              <a:spcBef>
                <a:spcPts val="0"/>
              </a:spcBef>
              <a:spcAft>
                <a:spcPts val="0"/>
              </a:spcAft>
              <a:buNone/>
            </a:pPr>
            <a:r>
              <a:t/>
            </a:r>
            <a:endParaRPr sz="1700">
              <a:latin typeface="Jura"/>
              <a:ea typeface="Jura"/>
              <a:cs typeface="Jura"/>
              <a:sym typeface="Jura"/>
            </a:endParaRPr>
          </a:p>
          <a:p>
            <a:pPr indent="0" lvl="0" marL="0" rtl="0" algn="l">
              <a:spcBef>
                <a:spcPts val="0"/>
              </a:spcBef>
              <a:spcAft>
                <a:spcPts val="0"/>
              </a:spcAft>
              <a:buNone/>
            </a:pPr>
            <a:r>
              <a:rPr lang="en" sz="1700">
                <a:latin typeface="Jura"/>
                <a:ea typeface="Jura"/>
                <a:cs typeface="Jura"/>
                <a:sym typeface="Jura"/>
              </a:rPr>
              <a:t>The deliverable of this product will be a SQL database with transformed and cleaned data as well as statistical insights.</a:t>
            </a:r>
            <a:endParaRPr sz="1700">
              <a:latin typeface="Jura"/>
              <a:ea typeface="Jura"/>
              <a:cs typeface="Jura"/>
              <a:sym typeface="Jura"/>
            </a:endParaRPr>
          </a:p>
        </p:txBody>
      </p:sp>
      <p:pic>
        <p:nvPicPr>
          <p:cNvPr id="395" name="Google Shape;395;p28"/>
          <p:cNvPicPr preferRelativeResize="0"/>
          <p:nvPr/>
        </p:nvPicPr>
        <p:blipFill>
          <a:blip r:embed="rId3">
            <a:alphaModFix/>
          </a:blip>
          <a:stretch>
            <a:fillRect/>
          </a:stretch>
        </p:blipFill>
        <p:spPr>
          <a:xfrm>
            <a:off x="5560050" y="1190000"/>
            <a:ext cx="2763500" cy="276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9"/>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Checkpoint 1: Extraction</a:t>
            </a:r>
            <a:endParaRPr sz="3800"/>
          </a:p>
        </p:txBody>
      </p:sp>
      <p:sp>
        <p:nvSpPr>
          <p:cNvPr id="401" name="Google Shape;401;p29"/>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402" name="Google Shape;402;p29"/>
          <p:cNvGrpSpPr/>
          <p:nvPr/>
        </p:nvGrpSpPr>
        <p:grpSpPr>
          <a:xfrm>
            <a:off x="291401" y="76653"/>
            <a:ext cx="1202212" cy="1920269"/>
            <a:chOff x="11013135" y="64478"/>
            <a:chExt cx="1202212" cy="1920269"/>
          </a:xfrm>
        </p:grpSpPr>
        <p:sp>
          <p:nvSpPr>
            <p:cNvPr id="403" name="Google Shape;403;p29"/>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29"/>
          <p:cNvSpPr/>
          <p:nvPr/>
        </p:nvSpPr>
        <p:spPr>
          <a:xfrm>
            <a:off x="4982303" y="539495"/>
            <a:ext cx="2947184" cy="2914259"/>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Extraction</a:t>
            </a:r>
            <a:endParaRPr/>
          </a:p>
        </p:txBody>
      </p:sp>
      <p:sp>
        <p:nvSpPr>
          <p:cNvPr id="425" name="Google Shape;425;p30"/>
          <p:cNvSpPr txBox="1"/>
          <p:nvPr>
            <p:ph idx="1" type="body"/>
          </p:nvPr>
        </p:nvSpPr>
        <p:spPr>
          <a:xfrm>
            <a:off x="720000" y="1215750"/>
            <a:ext cx="7704000" cy="28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Jura"/>
                <a:ea typeface="Jura"/>
                <a:cs typeface="Jura"/>
                <a:sym typeface="Jura"/>
              </a:rPr>
              <a:t>For extraction, we choose to go with a dataset from </a:t>
            </a:r>
            <a:r>
              <a:rPr lang="en" sz="1300" u="sng">
                <a:solidFill>
                  <a:schemeClr val="hlink"/>
                </a:solidFill>
                <a:latin typeface="Jura"/>
                <a:ea typeface="Jura"/>
                <a:cs typeface="Jura"/>
                <a:sym typeface="Jura"/>
                <a:hlinkClick r:id="rId3"/>
              </a:rPr>
              <a:t>https://www.alphavantage.co/</a:t>
            </a:r>
            <a:r>
              <a:rPr lang="en" sz="1300">
                <a:latin typeface="Jura"/>
                <a:ea typeface="Jura"/>
                <a:cs typeface="Jura"/>
                <a:sym typeface="Jura"/>
              </a:rPr>
              <a:t> using their stock market API.</a:t>
            </a:r>
            <a:endParaRPr sz="1300">
              <a:latin typeface="Jura"/>
              <a:ea typeface="Jura"/>
              <a:cs typeface="Jura"/>
              <a:sym typeface="Jura"/>
            </a:endParaRPr>
          </a:p>
          <a:p>
            <a:pPr indent="0" lvl="0" marL="0" rtl="0" algn="l">
              <a:spcBef>
                <a:spcPts val="0"/>
              </a:spcBef>
              <a:spcAft>
                <a:spcPts val="0"/>
              </a:spcAft>
              <a:buNone/>
            </a:pPr>
            <a:r>
              <a:t/>
            </a:r>
            <a:endParaRPr sz="1300">
              <a:latin typeface="Jura"/>
              <a:ea typeface="Jura"/>
              <a:cs typeface="Jura"/>
              <a:sym typeface="Jura"/>
            </a:endParaRPr>
          </a:p>
          <a:p>
            <a:pPr indent="0" lvl="0" marL="0" rtl="0" algn="l">
              <a:spcBef>
                <a:spcPts val="0"/>
              </a:spcBef>
              <a:spcAft>
                <a:spcPts val="0"/>
              </a:spcAft>
              <a:buNone/>
            </a:pPr>
            <a:r>
              <a:rPr lang="en" sz="1300">
                <a:latin typeface="Jura"/>
                <a:ea typeface="Jura"/>
                <a:cs typeface="Jura"/>
                <a:sym typeface="Jura"/>
              </a:rPr>
              <a:t>Using the requests module in Python, we first retrieved the dataset from the URL, with some parameters.</a:t>
            </a:r>
            <a:endParaRPr sz="1300">
              <a:latin typeface="Jura"/>
              <a:ea typeface="Jura"/>
              <a:cs typeface="Jura"/>
              <a:sym typeface="Jura"/>
            </a:endParaRPr>
          </a:p>
          <a:p>
            <a:pPr indent="0" lvl="0" marL="0" rtl="0" algn="l">
              <a:spcBef>
                <a:spcPts val="0"/>
              </a:spcBef>
              <a:spcAft>
                <a:spcPts val="0"/>
              </a:spcAft>
              <a:buNone/>
            </a:pPr>
            <a:r>
              <a:t/>
            </a:r>
            <a:endParaRPr sz="1300">
              <a:latin typeface="Jura"/>
              <a:ea typeface="Jura"/>
              <a:cs typeface="Jura"/>
              <a:sym typeface="Jura"/>
            </a:endParaRPr>
          </a:p>
          <a:p>
            <a:pPr indent="0" lvl="0" marL="0" rtl="0" algn="l">
              <a:spcBef>
                <a:spcPts val="0"/>
              </a:spcBef>
              <a:spcAft>
                <a:spcPts val="0"/>
              </a:spcAft>
              <a:buNone/>
            </a:pPr>
            <a:r>
              <a:t/>
            </a:r>
            <a:endParaRPr sz="1300">
              <a:latin typeface="Jura"/>
              <a:ea typeface="Jura"/>
              <a:cs typeface="Jura"/>
              <a:sym typeface="Jura"/>
            </a:endParaRPr>
          </a:p>
          <a:p>
            <a:pPr indent="0" lvl="0" marL="0" rtl="0" algn="l">
              <a:spcBef>
                <a:spcPts val="0"/>
              </a:spcBef>
              <a:spcAft>
                <a:spcPts val="0"/>
              </a:spcAft>
              <a:buNone/>
            </a:pPr>
            <a:r>
              <a:t/>
            </a:r>
            <a:endParaRPr sz="1300">
              <a:latin typeface="Jura"/>
              <a:ea typeface="Jura"/>
              <a:cs typeface="Jura"/>
              <a:sym typeface="Jura"/>
            </a:endParaRPr>
          </a:p>
          <a:p>
            <a:pPr indent="0" lvl="0" marL="0" rtl="0" algn="l">
              <a:spcBef>
                <a:spcPts val="0"/>
              </a:spcBef>
              <a:spcAft>
                <a:spcPts val="0"/>
              </a:spcAft>
              <a:buNone/>
            </a:pPr>
            <a:r>
              <a:t/>
            </a:r>
            <a:endParaRPr sz="1300">
              <a:latin typeface="Jura"/>
              <a:ea typeface="Jura"/>
              <a:cs typeface="Jura"/>
              <a:sym typeface="Jura"/>
            </a:endParaRPr>
          </a:p>
          <a:p>
            <a:pPr indent="0" lvl="0" marL="0" rtl="0" algn="l">
              <a:spcBef>
                <a:spcPts val="0"/>
              </a:spcBef>
              <a:spcAft>
                <a:spcPts val="0"/>
              </a:spcAft>
              <a:buNone/>
            </a:pPr>
            <a:r>
              <a:rPr lang="en" sz="1300">
                <a:latin typeface="Jura"/>
                <a:ea typeface="Jura"/>
                <a:cs typeface="Jura"/>
                <a:sym typeface="Jura"/>
              </a:rPr>
              <a:t>This would efficiently return a JSON file of the dataset.</a:t>
            </a:r>
            <a:endParaRPr sz="1300">
              <a:latin typeface="Jura"/>
              <a:ea typeface="Jura"/>
              <a:cs typeface="Jura"/>
              <a:sym typeface="Jura"/>
            </a:endParaRPr>
          </a:p>
          <a:p>
            <a:pPr indent="0" lvl="0" marL="0" rtl="0" algn="l">
              <a:spcBef>
                <a:spcPts val="0"/>
              </a:spcBef>
              <a:spcAft>
                <a:spcPts val="0"/>
              </a:spcAft>
              <a:buNone/>
            </a:pPr>
            <a:r>
              <a:rPr lang="en" sz="1300">
                <a:latin typeface="Jura"/>
                <a:ea typeface="Jura"/>
                <a:cs typeface="Jura"/>
                <a:sym typeface="Jura"/>
              </a:rPr>
              <a:t>Later in the code, we can then make a call to api_call to retrieve the JSON and store it in a variable.</a:t>
            </a:r>
            <a:endParaRPr sz="1300">
              <a:latin typeface="Jura"/>
              <a:ea typeface="Jura"/>
              <a:cs typeface="Jura"/>
              <a:sym typeface="Jura"/>
            </a:endParaRPr>
          </a:p>
          <a:p>
            <a:pPr indent="0" lvl="0" marL="0" rtl="0" algn="l">
              <a:spcBef>
                <a:spcPts val="0"/>
              </a:spcBef>
              <a:spcAft>
                <a:spcPts val="0"/>
              </a:spcAft>
              <a:buNone/>
            </a:pPr>
            <a:r>
              <a:t/>
            </a:r>
            <a:endParaRPr sz="1300">
              <a:latin typeface="Jura"/>
              <a:ea typeface="Jura"/>
              <a:cs typeface="Jura"/>
              <a:sym typeface="Jura"/>
            </a:endParaRPr>
          </a:p>
          <a:p>
            <a:pPr indent="0" lvl="0" marL="0" rtl="0" algn="l">
              <a:spcBef>
                <a:spcPts val="0"/>
              </a:spcBef>
              <a:spcAft>
                <a:spcPts val="0"/>
              </a:spcAft>
              <a:buNone/>
            </a:pPr>
            <a:r>
              <a:t/>
            </a:r>
            <a:endParaRPr sz="1300">
              <a:latin typeface="Jura"/>
              <a:ea typeface="Jura"/>
              <a:cs typeface="Jura"/>
              <a:sym typeface="Jura"/>
            </a:endParaRPr>
          </a:p>
          <a:p>
            <a:pPr indent="0" lvl="0" marL="0" rtl="0" algn="l">
              <a:spcBef>
                <a:spcPts val="0"/>
              </a:spcBef>
              <a:spcAft>
                <a:spcPts val="0"/>
              </a:spcAft>
              <a:buNone/>
            </a:pPr>
            <a:r>
              <a:t/>
            </a:r>
            <a:endParaRPr sz="1300">
              <a:latin typeface="Jura"/>
              <a:ea typeface="Jura"/>
              <a:cs typeface="Jura"/>
              <a:sym typeface="Jura"/>
            </a:endParaRPr>
          </a:p>
        </p:txBody>
      </p:sp>
      <p:pic>
        <p:nvPicPr>
          <p:cNvPr id="426" name="Google Shape;426;p30"/>
          <p:cNvPicPr preferRelativeResize="0"/>
          <p:nvPr/>
        </p:nvPicPr>
        <p:blipFill>
          <a:blip r:embed="rId4">
            <a:alphaModFix/>
          </a:blip>
          <a:stretch>
            <a:fillRect/>
          </a:stretch>
        </p:blipFill>
        <p:spPr>
          <a:xfrm>
            <a:off x="152400" y="2409375"/>
            <a:ext cx="8839198" cy="535709"/>
          </a:xfrm>
          <a:prstGeom prst="rect">
            <a:avLst/>
          </a:prstGeom>
          <a:noFill/>
          <a:ln>
            <a:noFill/>
          </a:ln>
        </p:spPr>
      </p:pic>
      <p:pic>
        <p:nvPicPr>
          <p:cNvPr id="427" name="Google Shape;427;p30"/>
          <p:cNvPicPr preferRelativeResize="0"/>
          <p:nvPr/>
        </p:nvPicPr>
        <p:blipFill>
          <a:blip r:embed="rId5">
            <a:alphaModFix/>
          </a:blip>
          <a:stretch>
            <a:fillRect/>
          </a:stretch>
        </p:blipFill>
        <p:spPr>
          <a:xfrm>
            <a:off x="2752725" y="3597525"/>
            <a:ext cx="3638550" cy="30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1"/>
          <p:cNvSpPr txBox="1"/>
          <p:nvPr>
            <p:ph idx="1" type="body"/>
          </p:nvPr>
        </p:nvSpPr>
        <p:spPr>
          <a:xfrm>
            <a:off x="720000" y="1215750"/>
            <a:ext cx="7704000" cy="28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Jura"/>
                <a:ea typeface="Jura"/>
                <a:cs typeface="Jura"/>
                <a:sym typeface="Jura"/>
              </a:rPr>
              <a:t>From this data, we can then </a:t>
            </a:r>
            <a:r>
              <a:rPr lang="en" sz="1700">
                <a:latin typeface="Jura"/>
                <a:ea typeface="Jura"/>
                <a:cs typeface="Jura"/>
                <a:sym typeface="Jura"/>
              </a:rPr>
              <a:t>further</a:t>
            </a:r>
            <a:r>
              <a:rPr lang="en" sz="1700">
                <a:latin typeface="Jura"/>
                <a:ea typeface="Jura"/>
                <a:cs typeface="Jura"/>
                <a:sym typeface="Jura"/>
              </a:rPr>
              <a:t> specify that we want the actual data from within the JSON.</a:t>
            </a:r>
            <a:endParaRPr sz="1700">
              <a:latin typeface="Jura"/>
              <a:ea typeface="Jura"/>
              <a:cs typeface="Jura"/>
              <a:sym typeface="Jura"/>
            </a:endParaRPr>
          </a:p>
          <a:p>
            <a:pPr indent="0" lvl="0" marL="0" rtl="0" algn="l">
              <a:spcBef>
                <a:spcPts val="0"/>
              </a:spcBef>
              <a:spcAft>
                <a:spcPts val="0"/>
              </a:spcAft>
              <a:buNone/>
            </a:pPr>
            <a:r>
              <a:t/>
            </a:r>
            <a:endParaRPr sz="1700">
              <a:latin typeface="Jura"/>
              <a:ea typeface="Jura"/>
              <a:cs typeface="Jura"/>
              <a:sym typeface="Jura"/>
            </a:endParaRPr>
          </a:p>
          <a:p>
            <a:pPr indent="0" lvl="0" marL="0" rtl="0" algn="l">
              <a:spcBef>
                <a:spcPts val="0"/>
              </a:spcBef>
              <a:spcAft>
                <a:spcPts val="0"/>
              </a:spcAft>
              <a:buNone/>
            </a:pPr>
            <a:r>
              <a:t/>
            </a:r>
            <a:endParaRPr sz="1700">
              <a:latin typeface="Jura"/>
              <a:ea typeface="Jura"/>
              <a:cs typeface="Jura"/>
              <a:sym typeface="Jura"/>
            </a:endParaRPr>
          </a:p>
          <a:p>
            <a:pPr indent="0" lvl="0" marL="0" rtl="0" algn="l">
              <a:spcBef>
                <a:spcPts val="0"/>
              </a:spcBef>
              <a:spcAft>
                <a:spcPts val="0"/>
              </a:spcAft>
              <a:buNone/>
            </a:pPr>
            <a:r>
              <a:t/>
            </a:r>
            <a:endParaRPr sz="1700">
              <a:latin typeface="Jura"/>
              <a:ea typeface="Jura"/>
              <a:cs typeface="Jura"/>
              <a:sym typeface="Jura"/>
            </a:endParaRPr>
          </a:p>
          <a:p>
            <a:pPr indent="0" lvl="0" marL="0" rtl="0" algn="l">
              <a:spcBef>
                <a:spcPts val="0"/>
              </a:spcBef>
              <a:spcAft>
                <a:spcPts val="0"/>
              </a:spcAft>
              <a:buNone/>
            </a:pPr>
            <a:r>
              <a:rPr lang="en" sz="1700">
                <a:latin typeface="Jura"/>
                <a:ea typeface="Jura"/>
                <a:cs typeface="Jura"/>
                <a:sym typeface="Jura"/>
              </a:rPr>
              <a:t>After this, we can then use this to finally convert into a dataframe.</a:t>
            </a:r>
            <a:endParaRPr sz="1700">
              <a:latin typeface="Jura"/>
              <a:ea typeface="Jura"/>
              <a:cs typeface="Jura"/>
              <a:sym typeface="Jura"/>
            </a:endParaRPr>
          </a:p>
        </p:txBody>
      </p:sp>
      <p:pic>
        <p:nvPicPr>
          <p:cNvPr id="433" name="Google Shape;433;p31"/>
          <p:cNvPicPr preferRelativeResize="0"/>
          <p:nvPr/>
        </p:nvPicPr>
        <p:blipFill>
          <a:blip r:embed="rId3">
            <a:alphaModFix/>
          </a:blip>
          <a:stretch>
            <a:fillRect/>
          </a:stretch>
        </p:blipFill>
        <p:spPr>
          <a:xfrm>
            <a:off x="2381288" y="1996425"/>
            <a:ext cx="4381425" cy="475775"/>
          </a:xfrm>
          <a:prstGeom prst="rect">
            <a:avLst/>
          </a:prstGeom>
          <a:noFill/>
          <a:ln>
            <a:noFill/>
          </a:ln>
        </p:spPr>
      </p:pic>
      <p:pic>
        <p:nvPicPr>
          <p:cNvPr id="434" name="Google Shape;434;p31"/>
          <p:cNvPicPr preferRelativeResize="0"/>
          <p:nvPr/>
        </p:nvPicPr>
        <p:blipFill>
          <a:blip r:embed="rId4">
            <a:alphaModFix/>
          </a:blip>
          <a:stretch>
            <a:fillRect/>
          </a:stretch>
        </p:blipFill>
        <p:spPr>
          <a:xfrm>
            <a:off x="2760075" y="3031725"/>
            <a:ext cx="3623850" cy="27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2"/>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Checkpoint 2: Transformation</a:t>
            </a:r>
            <a:endParaRPr sz="3800"/>
          </a:p>
        </p:txBody>
      </p:sp>
      <p:sp>
        <p:nvSpPr>
          <p:cNvPr id="440" name="Google Shape;440;p32"/>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441" name="Google Shape;441;p32"/>
          <p:cNvGrpSpPr/>
          <p:nvPr/>
        </p:nvGrpSpPr>
        <p:grpSpPr>
          <a:xfrm>
            <a:off x="291401" y="76653"/>
            <a:ext cx="1202212" cy="1920269"/>
            <a:chOff x="11013135" y="64478"/>
            <a:chExt cx="1202212" cy="1920269"/>
          </a:xfrm>
        </p:grpSpPr>
        <p:sp>
          <p:nvSpPr>
            <p:cNvPr id="442" name="Google Shape;442;p32"/>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32"/>
          <p:cNvGrpSpPr/>
          <p:nvPr/>
        </p:nvGrpSpPr>
        <p:grpSpPr>
          <a:xfrm>
            <a:off x="5019457" y="539506"/>
            <a:ext cx="2872876" cy="2914254"/>
            <a:chOff x="-2777700" y="2049775"/>
            <a:chExt cx="287325" cy="291475"/>
          </a:xfrm>
        </p:grpSpPr>
        <p:sp>
          <p:nvSpPr>
            <p:cNvPr id="459" name="Google Shape;459;p32"/>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3"/>
          <p:cNvSpPr txBox="1"/>
          <p:nvPr>
            <p:ph idx="2" type="title"/>
          </p:nvPr>
        </p:nvSpPr>
        <p:spPr>
          <a:xfrm>
            <a:off x="454700" y="310825"/>
            <a:ext cx="3238500" cy="363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Upon converting the data into json we converted all the values into floats.</a:t>
            </a:r>
            <a:endParaRPr sz="1200"/>
          </a:p>
          <a:p>
            <a:pPr indent="0" lvl="0" marL="0" rtl="0" algn="l">
              <a:spcBef>
                <a:spcPts val="0"/>
              </a:spcBef>
              <a:spcAft>
                <a:spcPts val="0"/>
              </a:spcAft>
              <a:buNone/>
            </a:pPr>
            <a:r>
              <a:t/>
            </a:r>
            <a:endParaRPr sz="1200">
              <a:solidFill>
                <a:schemeClr val="accent6"/>
              </a:solidFill>
            </a:endParaRPr>
          </a:p>
          <a:p>
            <a:pPr indent="0" lvl="0" marL="0" rtl="0" algn="l">
              <a:spcBef>
                <a:spcPts val="0"/>
              </a:spcBef>
              <a:spcAft>
                <a:spcPts val="0"/>
              </a:spcAft>
              <a:buNone/>
            </a:pPr>
            <a:r>
              <a:rPr b="0" lang="en" sz="1200">
                <a:solidFill>
                  <a:schemeClr val="accent6"/>
                </a:solidFill>
              </a:rPr>
              <a:t>This will detect and transform any values which are received as strings, ensuring minimal data loss while maintaining data quality and consistency.</a:t>
            </a:r>
            <a:r>
              <a:rPr lang="en" sz="1200">
                <a:solidFill>
                  <a:schemeClr val="accent6"/>
                </a:solidFill>
              </a:rPr>
              <a:t> </a:t>
            </a:r>
            <a:endParaRPr sz="1200">
              <a:solidFill>
                <a:schemeClr val="accent6"/>
              </a:solidFill>
            </a:endParaRPr>
          </a:p>
          <a:p>
            <a:pPr indent="0" lvl="0" marL="0" rtl="0" algn="l">
              <a:spcBef>
                <a:spcPts val="0"/>
              </a:spcBef>
              <a:spcAft>
                <a:spcPts val="0"/>
              </a:spcAft>
              <a:buNone/>
            </a:pPr>
            <a:r>
              <a:t/>
            </a:r>
            <a:endParaRPr sz="1200"/>
          </a:p>
        </p:txBody>
      </p:sp>
      <p:pic>
        <p:nvPicPr>
          <p:cNvPr id="467" name="Google Shape;467;p33"/>
          <p:cNvPicPr preferRelativeResize="0"/>
          <p:nvPr/>
        </p:nvPicPr>
        <p:blipFill>
          <a:blip r:embed="rId3">
            <a:alphaModFix/>
          </a:blip>
          <a:stretch>
            <a:fillRect/>
          </a:stretch>
        </p:blipFill>
        <p:spPr>
          <a:xfrm>
            <a:off x="3853807" y="310825"/>
            <a:ext cx="4821218" cy="2283125"/>
          </a:xfrm>
          <a:prstGeom prst="rect">
            <a:avLst/>
          </a:prstGeom>
          <a:noFill/>
          <a:ln>
            <a:noFill/>
          </a:ln>
        </p:spPr>
      </p:pic>
      <p:sp>
        <p:nvSpPr>
          <p:cNvPr id="468" name="Google Shape;468;p33"/>
          <p:cNvSpPr txBox="1"/>
          <p:nvPr/>
        </p:nvSpPr>
        <p:spPr>
          <a:xfrm>
            <a:off x="4201025" y="2857500"/>
            <a:ext cx="3860100" cy="10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Jura"/>
                <a:ea typeface="Jura"/>
                <a:cs typeface="Jura"/>
                <a:sym typeface="Jura"/>
              </a:rPr>
              <a:t>Although we found our data source to be very clean, we decided to quickly convert any leftover ‘string’ values in the dataset. This would not delete any irregular data but convert it and turn </a:t>
            </a:r>
            <a:r>
              <a:rPr lang="en" sz="1200">
                <a:solidFill>
                  <a:schemeClr val="dk1"/>
                </a:solidFill>
                <a:latin typeface="Jura"/>
                <a:ea typeface="Jura"/>
                <a:cs typeface="Jura"/>
                <a:sym typeface="Jura"/>
              </a:rPr>
              <a:t>all</a:t>
            </a:r>
            <a:r>
              <a:rPr lang="en" sz="1200">
                <a:solidFill>
                  <a:schemeClr val="dk1"/>
                </a:solidFill>
                <a:latin typeface="Jura"/>
                <a:ea typeface="Jura"/>
                <a:cs typeface="Jura"/>
                <a:sym typeface="Jura"/>
              </a:rPr>
              <a:t> of it into a more desired data type</a:t>
            </a:r>
            <a:endParaRPr sz="1200">
              <a:solidFill>
                <a:schemeClr val="dk1"/>
              </a:solidFill>
              <a:latin typeface="Jura"/>
              <a:ea typeface="Jura"/>
              <a:cs typeface="Jura"/>
              <a:sym typeface="Jura"/>
            </a:endParaRPr>
          </a:p>
        </p:txBody>
      </p:sp>
    </p:spTree>
  </p:cSld>
  <p:clrMapOvr>
    <a:masterClrMapping/>
  </p:clrMapOvr>
</p:sld>
</file>

<file path=ppt/theme/theme1.xml><?xml version="1.0" encoding="utf-8"?>
<a:theme xmlns:a="http://schemas.openxmlformats.org/drawingml/2006/main" xmlns:r="http://schemas.openxmlformats.org/officeDocument/2006/relationships" name="Commercial Trading Company Profile by Slidesgo">
  <a:themeElements>
    <a:clrScheme name="Simple Light">
      <a:dk1>
        <a:srgbClr val="EFEFEF"/>
      </a:dk1>
      <a:lt1>
        <a:srgbClr val="080243"/>
      </a:lt1>
      <a:dk2>
        <a:srgbClr val="036FC4"/>
      </a:dk2>
      <a:lt2>
        <a:srgbClr val="03ACE5"/>
      </a:lt2>
      <a:accent1>
        <a:srgbClr val="89FFFF"/>
      </a:accent1>
      <a:accent2>
        <a:srgbClr val="00FF00"/>
      </a:accent2>
      <a:accent3>
        <a:srgbClr val="90FF90"/>
      </a:accent3>
      <a:accent4>
        <a:srgbClr val="FFFFFF"/>
      </a:accent4>
      <a:accent5>
        <a:srgbClr val="FFFFFF"/>
      </a:accent5>
      <a:accent6>
        <a:srgbClr val="FFFFFF"/>
      </a:accent6>
      <a:hlink>
        <a:srgbClr val="EFEF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